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257" r:id="rId2"/>
    <p:sldId id="265" r:id="rId3"/>
    <p:sldId id="266" r:id="rId4"/>
    <p:sldId id="269" r:id="rId5"/>
    <p:sldId id="267" r:id="rId6"/>
    <p:sldId id="268" r:id="rId7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C8E6"/>
    <a:srgbClr val="F880C5"/>
    <a:srgbClr val="EAB2CE"/>
    <a:srgbClr val="DCB8D4"/>
    <a:srgbClr val="A82899"/>
    <a:srgbClr val="F21A95"/>
    <a:srgbClr val="F442A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35" autoAdjust="0"/>
    <p:restoredTop sz="94660"/>
  </p:normalViewPr>
  <p:slideViewPr>
    <p:cSldViewPr snapToGrid="0">
      <p:cViewPr varScale="1">
        <p:scale>
          <a:sx n="52" d="100"/>
          <a:sy n="52" d="100"/>
        </p:scale>
        <p:origin x="149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7C0162-57E4-4CD3-A25C-E9EBA8FF9536}" type="datetimeFigureOut">
              <a:rPr lang="it-IT" smtClean="0"/>
              <a:t>20/11/2024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61A4B4-8E86-4459-9C18-BEC804EC06D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771938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79EF4E-C634-41C9-B27D-B7FF19015813}" type="slidenum">
              <a:rPr lang="it-IT" smtClean="0"/>
              <a:pPr/>
              <a:t>1</a:t>
            </a:fld>
            <a:endParaRPr lang="it-IT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034A2-CA6C-497F-80BE-BE76B0680CD2}" type="datetimeFigureOut">
              <a:rPr lang="it-IT" smtClean="0"/>
              <a:t>20/11/2024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05DD0-5A82-428C-BB62-F6E0D831769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571698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034A2-CA6C-497F-80BE-BE76B0680CD2}" type="datetimeFigureOut">
              <a:rPr lang="it-IT" smtClean="0"/>
              <a:t>20/11/2024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05DD0-5A82-428C-BB62-F6E0D831769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798850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034A2-CA6C-497F-80BE-BE76B0680CD2}" type="datetimeFigureOut">
              <a:rPr lang="it-IT" smtClean="0"/>
              <a:t>20/11/2024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05DD0-5A82-428C-BB62-F6E0D831769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015168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034A2-CA6C-497F-80BE-BE76B0680CD2}" type="datetimeFigureOut">
              <a:rPr lang="it-IT" smtClean="0"/>
              <a:t>20/11/2024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05DD0-5A82-428C-BB62-F6E0D831769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137925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034A2-CA6C-497F-80BE-BE76B0680CD2}" type="datetimeFigureOut">
              <a:rPr lang="it-IT" smtClean="0"/>
              <a:t>20/11/2024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05DD0-5A82-428C-BB62-F6E0D831769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052255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034A2-CA6C-497F-80BE-BE76B0680CD2}" type="datetimeFigureOut">
              <a:rPr lang="it-IT" smtClean="0"/>
              <a:t>20/11/2024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05DD0-5A82-428C-BB62-F6E0D831769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21643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034A2-CA6C-497F-80BE-BE76B0680CD2}" type="datetimeFigureOut">
              <a:rPr lang="it-IT" smtClean="0"/>
              <a:t>20/11/2024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05DD0-5A82-428C-BB62-F6E0D831769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504594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034A2-CA6C-497F-80BE-BE76B0680CD2}" type="datetimeFigureOut">
              <a:rPr lang="it-IT" smtClean="0"/>
              <a:t>20/11/2024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05DD0-5A82-428C-BB62-F6E0D831769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527514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034A2-CA6C-497F-80BE-BE76B0680CD2}" type="datetimeFigureOut">
              <a:rPr lang="it-IT" smtClean="0"/>
              <a:t>20/11/2024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05DD0-5A82-428C-BB62-F6E0D831769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083291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034A2-CA6C-497F-80BE-BE76B0680CD2}" type="datetimeFigureOut">
              <a:rPr lang="it-IT" smtClean="0"/>
              <a:t>20/11/2024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05DD0-5A82-428C-BB62-F6E0D831769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950494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034A2-CA6C-497F-80BE-BE76B0680CD2}" type="datetimeFigureOut">
              <a:rPr lang="it-IT" smtClean="0"/>
              <a:t>20/11/2024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05DD0-5A82-428C-BB62-F6E0D831769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46607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5034A2-CA6C-497F-80BE-BE76B0680CD2}" type="datetimeFigureOut">
              <a:rPr lang="it-IT" smtClean="0"/>
              <a:t>20/11/2024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905DD0-5A82-428C-BB62-F6E0D831769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990869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400" i="1" dirty="0"/>
              <a:t>		COMUNE DI CORTONA</a:t>
            </a:r>
            <a:r>
              <a:rPr lang="it-IT" sz="2400" b="1" i="1" dirty="0"/>
              <a:t> </a:t>
            </a:r>
            <a:br>
              <a:rPr lang="it-IT" sz="2400" b="1" i="1" dirty="0"/>
            </a:br>
            <a:r>
              <a:rPr lang="it-IT" sz="2400" b="1" i="1" dirty="0"/>
              <a:t>		</a:t>
            </a:r>
            <a:br>
              <a:rPr lang="it-IT" sz="2400" i="1" dirty="0"/>
            </a:br>
            <a:endParaRPr lang="it-IT" sz="2400" i="1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4985536-CD0D-9912-5123-35F4BAE970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it-IT" sz="4000" b="1" i="1" dirty="0">
                <a:solidFill>
                  <a:srgbClr val="04617B"/>
                </a:solidFill>
                <a:latin typeface="Calibri"/>
                <a:ea typeface="+mj-ea"/>
                <a:cs typeface="+mj-cs"/>
              </a:rPr>
              <a:t>ORGANIGRAMMA</a:t>
            </a:r>
          </a:p>
        </p:txBody>
      </p:sp>
      <p:sp>
        <p:nvSpPr>
          <p:cNvPr id="1027" name="AutoShape 3" descr="Città di Roseto degli Abruzzi - Home | Facebook"/>
          <p:cNvSpPr>
            <a:spLocks noChangeAspect="1" noChangeArrowheads="1"/>
          </p:cNvSpPr>
          <p:nvPr/>
        </p:nvSpPr>
        <p:spPr bwMode="auto">
          <a:xfrm>
            <a:off x="1679575" y="-822325"/>
            <a:ext cx="1714500" cy="17145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 dirty="0"/>
          </a:p>
        </p:txBody>
      </p:sp>
      <p:sp>
        <p:nvSpPr>
          <p:cNvPr id="14" name="Rettangolo 13"/>
          <p:cNvSpPr/>
          <p:nvPr/>
        </p:nvSpPr>
        <p:spPr>
          <a:xfrm>
            <a:off x="2351584" y="3068162"/>
            <a:ext cx="712879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4000" b="1" i="1" dirty="0">
                <a:solidFill>
                  <a:srgbClr val="04617B"/>
                </a:solidFill>
                <a:latin typeface="Calibri"/>
                <a:ea typeface="+mj-ea"/>
                <a:cs typeface="+mj-cs"/>
              </a:rPr>
              <a:t>MACRO STRUTTURA ORGANIZZATIVA </a:t>
            </a:r>
            <a:br>
              <a:rPr lang="it-IT" sz="4000" i="1" dirty="0">
                <a:solidFill>
                  <a:srgbClr val="04617B"/>
                </a:solidFill>
                <a:latin typeface="Calibri"/>
                <a:ea typeface="+mj-ea"/>
                <a:cs typeface="+mj-cs"/>
              </a:rPr>
            </a:br>
            <a:endParaRPr lang="it-IT" sz="4000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461C2CC5-E46F-073B-E895-B453126705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4389" y="230188"/>
            <a:ext cx="676715" cy="112785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con angoli arrotondati 2">
            <a:extLst>
              <a:ext uri="{FF2B5EF4-FFF2-40B4-BE49-F238E27FC236}">
                <a16:creationId xmlns:a16="http://schemas.microsoft.com/office/drawing/2014/main" id="{3DE88307-27A5-75C4-254A-B5944BF9BF5F}"/>
              </a:ext>
            </a:extLst>
          </p:cNvPr>
          <p:cNvSpPr/>
          <p:nvPr/>
        </p:nvSpPr>
        <p:spPr>
          <a:xfrm>
            <a:off x="4948989" y="707457"/>
            <a:ext cx="2294021" cy="830179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>
                <a:solidFill>
                  <a:schemeClr val="tx1"/>
                </a:solidFill>
              </a:rPr>
              <a:t>SINDACO</a:t>
            </a:r>
          </a:p>
        </p:txBody>
      </p:sp>
      <p:sp>
        <p:nvSpPr>
          <p:cNvPr id="4" name="Rettangolo con angoli arrotondati 3">
            <a:extLst>
              <a:ext uri="{FF2B5EF4-FFF2-40B4-BE49-F238E27FC236}">
                <a16:creationId xmlns:a16="http://schemas.microsoft.com/office/drawing/2014/main" id="{B7697BB3-E51D-E529-CC09-CE20BBC6D44D}"/>
              </a:ext>
            </a:extLst>
          </p:cNvPr>
          <p:cNvSpPr/>
          <p:nvPr/>
        </p:nvSpPr>
        <p:spPr>
          <a:xfrm>
            <a:off x="603183" y="5320365"/>
            <a:ext cx="2294021" cy="830179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>
                <a:solidFill>
                  <a:schemeClr val="tx1"/>
                </a:solidFill>
              </a:rPr>
              <a:t>AREA AMMINISTRATIVA</a:t>
            </a:r>
          </a:p>
        </p:txBody>
      </p:sp>
      <p:sp>
        <p:nvSpPr>
          <p:cNvPr id="5" name="Rettangolo con angoli arrotondati 4">
            <a:extLst>
              <a:ext uri="{FF2B5EF4-FFF2-40B4-BE49-F238E27FC236}">
                <a16:creationId xmlns:a16="http://schemas.microsoft.com/office/drawing/2014/main" id="{BC9ECAF3-AE31-4DCA-13D6-5A6CB5165420}"/>
              </a:ext>
            </a:extLst>
          </p:cNvPr>
          <p:cNvSpPr/>
          <p:nvPr/>
        </p:nvSpPr>
        <p:spPr>
          <a:xfrm>
            <a:off x="1327483" y="2245093"/>
            <a:ext cx="2294021" cy="830179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>
                <a:solidFill>
                  <a:schemeClr val="tx1"/>
                </a:solidFill>
              </a:rPr>
              <a:t>UFFICIO DI STAFF</a:t>
            </a:r>
          </a:p>
        </p:txBody>
      </p:sp>
      <p:sp>
        <p:nvSpPr>
          <p:cNvPr id="6" name="Rettangolo con angoli arrotondati 5">
            <a:extLst>
              <a:ext uri="{FF2B5EF4-FFF2-40B4-BE49-F238E27FC236}">
                <a16:creationId xmlns:a16="http://schemas.microsoft.com/office/drawing/2014/main" id="{44486C6C-2C19-54C1-556F-DD490472F38E}"/>
              </a:ext>
            </a:extLst>
          </p:cNvPr>
          <p:cNvSpPr/>
          <p:nvPr/>
        </p:nvSpPr>
        <p:spPr>
          <a:xfrm>
            <a:off x="3500387" y="5320365"/>
            <a:ext cx="2294021" cy="830179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>
                <a:solidFill>
                  <a:schemeClr val="tx1"/>
                </a:solidFill>
              </a:rPr>
              <a:t>AREA ECONOMICO-FINANZIARIA</a:t>
            </a:r>
          </a:p>
        </p:txBody>
      </p:sp>
      <p:sp>
        <p:nvSpPr>
          <p:cNvPr id="7" name="Rettangolo con angoli arrotondati 6">
            <a:extLst>
              <a:ext uri="{FF2B5EF4-FFF2-40B4-BE49-F238E27FC236}">
                <a16:creationId xmlns:a16="http://schemas.microsoft.com/office/drawing/2014/main" id="{1114361D-A91F-B930-AB65-4909E0E83BC6}"/>
              </a:ext>
            </a:extLst>
          </p:cNvPr>
          <p:cNvSpPr/>
          <p:nvPr/>
        </p:nvSpPr>
        <p:spPr>
          <a:xfrm>
            <a:off x="4948987" y="2245093"/>
            <a:ext cx="2294021" cy="830179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>
                <a:solidFill>
                  <a:schemeClr val="tx1"/>
                </a:solidFill>
              </a:rPr>
              <a:t>SEGRETERIA GENERALE</a:t>
            </a:r>
          </a:p>
        </p:txBody>
      </p:sp>
      <p:sp>
        <p:nvSpPr>
          <p:cNvPr id="8" name="Rettangolo con angoli arrotondati 7">
            <a:extLst>
              <a:ext uri="{FF2B5EF4-FFF2-40B4-BE49-F238E27FC236}">
                <a16:creationId xmlns:a16="http://schemas.microsoft.com/office/drawing/2014/main" id="{4041A36F-F81E-0219-B18D-356D3082D385}"/>
              </a:ext>
            </a:extLst>
          </p:cNvPr>
          <p:cNvSpPr/>
          <p:nvPr/>
        </p:nvSpPr>
        <p:spPr>
          <a:xfrm>
            <a:off x="8570493" y="2245093"/>
            <a:ext cx="2294021" cy="830179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>
                <a:solidFill>
                  <a:schemeClr val="tx1"/>
                </a:solidFill>
              </a:rPr>
              <a:t>NUCLEO DI VALUTAZIONE</a:t>
            </a:r>
          </a:p>
        </p:txBody>
      </p:sp>
      <p:sp>
        <p:nvSpPr>
          <p:cNvPr id="9" name="Rettangolo con angoli arrotondati 8">
            <a:extLst>
              <a:ext uri="{FF2B5EF4-FFF2-40B4-BE49-F238E27FC236}">
                <a16:creationId xmlns:a16="http://schemas.microsoft.com/office/drawing/2014/main" id="{04C0A81A-14BF-8AF5-18F6-DAA39E58405F}"/>
              </a:ext>
            </a:extLst>
          </p:cNvPr>
          <p:cNvSpPr/>
          <p:nvPr/>
        </p:nvSpPr>
        <p:spPr>
          <a:xfrm>
            <a:off x="4948989" y="3782729"/>
            <a:ext cx="2294021" cy="830179"/>
          </a:xfrm>
          <a:prstGeom prst="roundRect">
            <a:avLst/>
          </a:prstGeom>
          <a:solidFill>
            <a:srgbClr val="A8289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>
                <a:solidFill>
                  <a:schemeClr val="tx1"/>
                </a:solidFill>
              </a:rPr>
              <a:t>SEGRETARIO G.LE E CONFERENZA DEI DIRIGENTI</a:t>
            </a:r>
          </a:p>
        </p:txBody>
      </p:sp>
      <p:sp>
        <p:nvSpPr>
          <p:cNvPr id="10" name="Rettangolo con angoli arrotondati 9">
            <a:extLst>
              <a:ext uri="{FF2B5EF4-FFF2-40B4-BE49-F238E27FC236}">
                <a16:creationId xmlns:a16="http://schemas.microsoft.com/office/drawing/2014/main" id="{35C7C41D-A916-8FFB-F8D4-47DCE69844F7}"/>
              </a:ext>
            </a:extLst>
          </p:cNvPr>
          <p:cNvSpPr/>
          <p:nvPr/>
        </p:nvSpPr>
        <p:spPr>
          <a:xfrm>
            <a:off x="6397591" y="5320365"/>
            <a:ext cx="2294021" cy="830179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>
                <a:solidFill>
                  <a:schemeClr val="tx1"/>
                </a:solidFill>
              </a:rPr>
              <a:t>AREA TECNICA</a:t>
            </a:r>
          </a:p>
        </p:txBody>
      </p:sp>
      <p:sp>
        <p:nvSpPr>
          <p:cNvPr id="11" name="Rettangolo con angoli arrotondati 10">
            <a:extLst>
              <a:ext uri="{FF2B5EF4-FFF2-40B4-BE49-F238E27FC236}">
                <a16:creationId xmlns:a16="http://schemas.microsoft.com/office/drawing/2014/main" id="{8D6854B2-94F6-BBFF-B56D-E6215E297531}"/>
              </a:ext>
            </a:extLst>
          </p:cNvPr>
          <p:cNvSpPr/>
          <p:nvPr/>
        </p:nvSpPr>
        <p:spPr>
          <a:xfrm>
            <a:off x="9294794" y="5320365"/>
            <a:ext cx="2294021" cy="830179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>
                <a:solidFill>
                  <a:schemeClr val="tx1"/>
                </a:solidFill>
              </a:rPr>
              <a:t>UNITA’ SPECIALE AUTONOMA POLIZIA MUNICIPALE</a:t>
            </a:r>
          </a:p>
        </p:txBody>
      </p:sp>
      <p:cxnSp>
        <p:nvCxnSpPr>
          <p:cNvPr id="16" name="Connettore diritto 15">
            <a:extLst>
              <a:ext uri="{FF2B5EF4-FFF2-40B4-BE49-F238E27FC236}">
                <a16:creationId xmlns:a16="http://schemas.microsoft.com/office/drawing/2014/main" id="{C8FFCDD7-9F58-3814-FC64-501A533551D1}"/>
              </a:ext>
            </a:extLst>
          </p:cNvPr>
          <p:cNvCxnSpPr>
            <a:stCxn id="3" idx="2"/>
            <a:endCxn id="7" idx="0"/>
          </p:cNvCxnSpPr>
          <p:nvPr/>
        </p:nvCxnSpPr>
        <p:spPr>
          <a:xfrm flipH="1">
            <a:off x="6095998" y="1537636"/>
            <a:ext cx="2" cy="7074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ttore diritto 17">
            <a:extLst>
              <a:ext uri="{FF2B5EF4-FFF2-40B4-BE49-F238E27FC236}">
                <a16:creationId xmlns:a16="http://schemas.microsoft.com/office/drawing/2014/main" id="{66E3BE34-857E-4BC5-2875-21DCD5A6319B}"/>
              </a:ext>
            </a:extLst>
          </p:cNvPr>
          <p:cNvCxnSpPr/>
          <p:nvPr/>
        </p:nvCxnSpPr>
        <p:spPr>
          <a:xfrm flipH="1">
            <a:off x="2474494" y="1909011"/>
            <a:ext cx="362150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ttore diritto 19">
            <a:extLst>
              <a:ext uri="{FF2B5EF4-FFF2-40B4-BE49-F238E27FC236}">
                <a16:creationId xmlns:a16="http://schemas.microsoft.com/office/drawing/2014/main" id="{67734058-5AE3-501F-F7EC-90D37EA62148}"/>
              </a:ext>
            </a:extLst>
          </p:cNvPr>
          <p:cNvCxnSpPr>
            <a:endCxn id="5" idx="0"/>
          </p:cNvCxnSpPr>
          <p:nvPr/>
        </p:nvCxnSpPr>
        <p:spPr>
          <a:xfrm>
            <a:off x="2474493" y="1891364"/>
            <a:ext cx="1" cy="35372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ttore diritto 21">
            <a:extLst>
              <a:ext uri="{FF2B5EF4-FFF2-40B4-BE49-F238E27FC236}">
                <a16:creationId xmlns:a16="http://schemas.microsoft.com/office/drawing/2014/main" id="{0C9179DC-8918-B468-F7FA-BCF5457AAB19}"/>
              </a:ext>
            </a:extLst>
          </p:cNvPr>
          <p:cNvCxnSpPr/>
          <p:nvPr/>
        </p:nvCxnSpPr>
        <p:spPr>
          <a:xfrm flipV="1">
            <a:off x="6095999" y="1891364"/>
            <a:ext cx="3621505" cy="1764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ttore diritto 23">
            <a:extLst>
              <a:ext uri="{FF2B5EF4-FFF2-40B4-BE49-F238E27FC236}">
                <a16:creationId xmlns:a16="http://schemas.microsoft.com/office/drawing/2014/main" id="{AB2BDF3D-1340-5187-168B-B2EBFA33D6CE}"/>
              </a:ext>
            </a:extLst>
          </p:cNvPr>
          <p:cNvCxnSpPr>
            <a:endCxn id="8" idx="0"/>
          </p:cNvCxnSpPr>
          <p:nvPr/>
        </p:nvCxnSpPr>
        <p:spPr>
          <a:xfrm>
            <a:off x="9717503" y="1873717"/>
            <a:ext cx="1" cy="3713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ttore diritto 25">
            <a:extLst>
              <a:ext uri="{FF2B5EF4-FFF2-40B4-BE49-F238E27FC236}">
                <a16:creationId xmlns:a16="http://schemas.microsoft.com/office/drawing/2014/main" id="{6E42E6AC-AC64-FA10-DB2B-DBB488C9F2CF}"/>
              </a:ext>
            </a:extLst>
          </p:cNvPr>
          <p:cNvCxnSpPr>
            <a:stCxn id="7" idx="2"/>
            <a:endCxn id="9" idx="0"/>
          </p:cNvCxnSpPr>
          <p:nvPr/>
        </p:nvCxnSpPr>
        <p:spPr>
          <a:xfrm>
            <a:off x="6095998" y="3075272"/>
            <a:ext cx="2" cy="7074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ttore diritto 28">
            <a:extLst>
              <a:ext uri="{FF2B5EF4-FFF2-40B4-BE49-F238E27FC236}">
                <a16:creationId xmlns:a16="http://schemas.microsoft.com/office/drawing/2014/main" id="{5B5D72D3-20E0-3A5A-4998-86F83D988120}"/>
              </a:ext>
            </a:extLst>
          </p:cNvPr>
          <p:cNvCxnSpPr>
            <a:cxnSpLocks/>
            <a:stCxn id="9" idx="2"/>
          </p:cNvCxnSpPr>
          <p:nvPr/>
        </p:nvCxnSpPr>
        <p:spPr>
          <a:xfrm>
            <a:off x="6096000" y="4612908"/>
            <a:ext cx="0" cy="33608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ttore diritto 31">
            <a:extLst>
              <a:ext uri="{FF2B5EF4-FFF2-40B4-BE49-F238E27FC236}">
                <a16:creationId xmlns:a16="http://schemas.microsoft.com/office/drawing/2014/main" id="{FADC1769-130F-8962-96BC-531373F72C2B}"/>
              </a:ext>
            </a:extLst>
          </p:cNvPr>
          <p:cNvCxnSpPr/>
          <p:nvPr/>
        </p:nvCxnSpPr>
        <p:spPr>
          <a:xfrm flipH="1">
            <a:off x="1750193" y="4948990"/>
            <a:ext cx="434580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ttore diritto 33">
            <a:extLst>
              <a:ext uri="{FF2B5EF4-FFF2-40B4-BE49-F238E27FC236}">
                <a16:creationId xmlns:a16="http://schemas.microsoft.com/office/drawing/2014/main" id="{23B07734-171F-BD7B-BAD8-4B614C0BCD84}"/>
              </a:ext>
            </a:extLst>
          </p:cNvPr>
          <p:cNvCxnSpPr/>
          <p:nvPr/>
        </p:nvCxnSpPr>
        <p:spPr>
          <a:xfrm>
            <a:off x="6095999" y="4948990"/>
            <a:ext cx="434580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nettore diritto 35">
            <a:extLst>
              <a:ext uri="{FF2B5EF4-FFF2-40B4-BE49-F238E27FC236}">
                <a16:creationId xmlns:a16="http://schemas.microsoft.com/office/drawing/2014/main" id="{5DC82489-BA88-DF48-5CE5-201DE6A7C6AD}"/>
              </a:ext>
            </a:extLst>
          </p:cNvPr>
          <p:cNvCxnSpPr>
            <a:endCxn id="4" idx="0"/>
          </p:cNvCxnSpPr>
          <p:nvPr/>
        </p:nvCxnSpPr>
        <p:spPr>
          <a:xfrm>
            <a:off x="1750193" y="4948990"/>
            <a:ext cx="1" cy="3713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nettore diritto 37">
            <a:extLst>
              <a:ext uri="{FF2B5EF4-FFF2-40B4-BE49-F238E27FC236}">
                <a16:creationId xmlns:a16="http://schemas.microsoft.com/office/drawing/2014/main" id="{E0C0DA7E-93FC-0FE4-344B-8363B129FA98}"/>
              </a:ext>
            </a:extLst>
          </p:cNvPr>
          <p:cNvCxnSpPr>
            <a:cxnSpLocks/>
            <a:endCxn id="6" idx="0"/>
          </p:cNvCxnSpPr>
          <p:nvPr/>
        </p:nvCxnSpPr>
        <p:spPr>
          <a:xfrm>
            <a:off x="4647398" y="4948990"/>
            <a:ext cx="0" cy="3713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nettore diritto 40">
            <a:extLst>
              <a:ext uri="{FF2B5EF4-FFF2-40B4-BE49-F238E27FC236}">
                <a16:creationId xmlns:a16="http://schemas.microsoft.com/office/drawing/2014/main" id="{2A1EFA9E-8E93-C922-FA82-B1D0967E9711}"/>
              </a:ext>
            </a:extLst>
          </p:cNvPr>
          <p:cNvCxnSpPr>
            <a:endCxn id="10" idx="0"/>
          </p:cNvCxnSpPr>
          <p:nvPr/>
        </p:nvCxnSpPr>
        <p:spPr>
          <a:xfrm>
            <a:off x="7544601" y="4948990"/>
            <a:ext cx="1" cy="3713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nettore diritto 42">
            <a:extLst>
              <a:ext uri="{FF2B5EF4-FFF2-40B4-BE49-F238E27FC236}">
                <a16:creationId xmlns:a16="http://schemas.microsoft.com/office/drawing/2014/main" id="{71A96982-2BAE-9B2B-7BB4-118054D6E96C}"/>
              </a:ext>
            </a:extLst>
          </p:cNvPr>
          <p:cNvCxnSpPr>
            <a:endCxn id="11" idx="0"/>
          </p:cNvCxnSpPr>
          <p:nvPr/>
        </p:nvCxnSpPr>
        <p:spPr>
          <a:xfrm>
            <a:off x="10441804" y="4948990"/>
            <a:ext cx="1" cy="3713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nettore diritto 44">
            <a:extLst>
              <a:ext uri="{FF2B5EF4-FFF2-40B4-BE49-F238E27FC236}">
                <a16:creationId xmlns:a16="http://schemas.microsoft.com/office/drawing/2014/main" id="{AA527868-26C7-5A9E-394E-953F6E614C37}"/>
              </a:ext>
            </a:extLst>
          </p:cNvPr>
          <p:cNvCxnSpPr>
            <a:stCxn id="11" idx="3"/>
          </p:cNvCxnSpPr>
          <p:nvPr/>
        </p:nvCxnSpPr>
        <p:spPr>
          <a:xfrm flipV="1">
            <a:off x="11588815" y="5735454"/>
            <a:ext cx="346510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Connettore diritto 48">
            <a:extLst>
              <a:ext uri="{FF2B5EF4-FFF2-40B4-BE49-F238E27FC236}">
                <a16:creationId xmlns:a16="http://schemas.microsoft.com/office/drawing/2014/main" id="{FF3FFF6E-7AD8-FA49-EE0B-41366097D576}"/>
              </a:ext>
            </a:extLst>
          </p:cNvPr>
          <p:cNvCxnSpPr>
            <a:cxnSpLocks/>
          </p:cNvCxnSpPr>
          <p:nvPr/>
        </p:nvCxnSpPr>
        <p:spPr>
          <a:xfrm flipV="1">
            <a:off x="11935326" y="1122545"/>
            <a:ext cx="0" cy="461290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onnettore diritto 51">
            <a:extLst>
              <a:ext uri="{FF2B5EF4-FFF2-40B4-BE49-F238E27FC236}">
                <a16:creationId xmlns:a16="http://schemas.microsoft.com/office/drawing/2014/main" id="{477621EB-F8BC-0C55-F186-EF234332A568}"/>
              </a:ext>
            </a:extLst>
          </p:cNvPr>
          <p:cNvCxnSpPr/>
          <p:nvPr/>
        </p:nvCxnSpPr>
        <p:spPr>
          <a:xfrm flipH="1">
            <a:off x="7090611" y="1122545"/>
            <a:ext cx="484471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92721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con angoli arrotondati 1">
            <a:extLst>
              <a:ext uri="{FF2B5EF4-FFF2-40B4-BE49-F238E27FC236}">
                <a16:creationId xmlns:a16="http://schemas.microsoft.com/office/drawing/2014/main" id="{02114830-8597-D9A9-6CD7-32CAD429F0E7}"/>
              </a:ext>
            </a:extLst>
          </p:cNvPr>
          <p:cNvSpPr/>
          <p:nvPr/>
        </p:nvSpPr>
        <p:spPr>
          <a:xfrm>
            <a:off x="1098112" y="853961"/>
            <a:ext cx="1660489" cy="768390"/>
          </a:xfrm>
          <a:prstGeom prst="roundRect">
            <a:avLst/>
          </a:prstGeom>
          <a:solidFill>
            <a:srgbClr val="F880C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000" dirty="0">
                <a:solidFill>
                  <a:schemeClr val="tx1"/>
                </a:solidFill>
              </a:rPr>
              <a:t>UFFICIO DI STAFF</a:t>
            </a:r>
          </a:p>
        </p:txBody>
      </p:sp>
      <p:sp>
        <p:nvSpPr>
          <p:cNvPr id="4" name="Rettangolo con angoli arrotondati 3">
            <a:extLst>
              <a:ext uri="{FF2B5EF4-FFF2-40B4-BE49-F238E27FC236}">
                <a16:creationId xmlns:a16="http://schemas.microsoft.com/office/drawing/2014/main" id="{C9B5A8EA-0332-8FDA-E3E8-D21C54480D85}"/>
              </a:ext>
            </a:extLst>
          </p:cNvPr>
          <p:cNvSpPr/>
          <p:nvPr/>
        </p:nvSpPr>
        <p:spPr>
          <a:xfrm>
            <a:off x="3856713" y="828438"/>
            <a:ext cx="1680317" cy="76839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000" dirty="0">
                <a:solidFill>
                  <a:schemeClr val="tx1"/>
                </a:solidFill>
              </a:rPr>
              <a:t>SEGRETERIA GENERALE</a:t>
            </a:r>
          </a:p>
        </p:txBody>
      </p:sp>
      <p:sp>
        <p:nvSpPr>
          <p:cNvPr id="5" name="Rettangolo con angoli arrotondati 4">
            <a:extLst>
              <a:ext uri="{FF2B5EF4-FFF2-40B4-BE49-F238E27FC236}">
                <a16:creationId xmlns:a16="http://schemas.microsoft.com/office/drawing/2014/main" id="{DDA8716C-2CAF-C41B-9F13-B0554A6730C0}"/>
              </a:ext>
            </a:extLst>
          </p:cNvPr>
          <p:cNvSpPr/>
          <p:nvPr/>
        </p:nvSpPr>
        <p:spPr>
          <a:xfrm>
            <a:off x="6827654" y="828438"/>
            <a:ext cx="1680317" cy="768390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000" dirty="0">
                <a:solidFill>
                  <a:schemeClr val="tx1"/>
                </a:solidFill>
              </a:rPr>
              <a:t>CONFERENZA DEI DIRIGENTI</a:t>
            </a:r>
          </a:p>
        </p:txBody>
      </p:sp>
      <p:sp>
        <p:nvSpPr>
          <p:cNvPr id="6" name="Rettangolo con angoli arrotondati 5">
            <a:extLst>
              <a:ext uri="{FF2B5EF4-FFF2-40B4-BE49-F238E27FC236}">
                <a16:creationId xmlns:a16="http://schemas.microsoft.com/office/drawing/2014/main" id="{58D79D06-88C5-9DA4-F172-C0C45507914D}"/>
              </a:ext>
            </a:extLst>
          </p:cNvPr>
          <p:cNvSpPr/>
          <p:nvPr/>
        </p:nvSpPr>
        <p:spPr>
          <a:xfrm>
            <a:off x="9413571" y="828438"/>
            <a:ext cx="1680317" cy="76839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000" dirty="0">
                <a:solidFill>
                  <a:schemeClr val="tx1"/>
                </a:solidFill>
              </a:rPr>
              <a:t>U.S.A.   POLIZIA MUNICIPALE</a:t>
            </a:r>
          </a:p>
        </p:txBody>
      </p:sp>
      <p:sp>
        <p:nvSpPr>
          <p:cNvPr id="7" name="Rettangolo con angoli arrotondati 6">
            <a:extLst>
              <a:ext uri="{FF2B5EF4-FFF2-40B4-BE49-F238E27FC236}">
                <a16:creationId xmlns:a16="http://schemas.microsoft.com/office/drawing/2014/main" id="{48355339-8E3F-5098-3ABA-32A09ACDB754}"/>
              </a:ext>
            </a:extLst>
          </p:cNvPr>
          <p:cNvSpPr/>
          <p:nvPr/>
        </p:nvSpPr>
        <p:spPr>
          <a:xfrm>
            <a:off x="1422998" y="1729914"/>
            <a:ext cx="1315773" cy="768390"/>
          </a:xfrm>
          <a:prstGeom prst="roundRect">
            <a:avLst/>
          </a:prstGeom>
          <a:solidFill>
            <a:srgbClr val="FCC8E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000" dirty="0">
                <a:solidFill>
                  <a:schemeClr val="tx1"/>
                </a:solidFill>
              </a:rPr>
              <a:t>SEGRETERIA DEL SINDACO E CERIMONIALE</a:t>
            </a:r>
          </a:p>
        </p:txBody>
      </p:sp>
      <p:sp>
        <p:nvSpPr>
          <p:cNvPr id="8" name="Rettangolo con angoli arrotondati 7">
            <a:extLst>
              <a:ext uri="{FF2B5EF4-FFF2-40B4-BE49-F238E27FC236}">
                <a16:creationId xmlns:a16="http://schemas.microsoft.com/office/drawing/2014/main" id="{82B45F8C-733A-8CC9-A648-B93395918D30}"/>
              </a:ext>
            </a:extLst>
          </p:cNvPr>
          <p:cNvSpPr/>
          <p:nvPr/>
        </p:nvSpPr>
        <p:spPr>
          <a:xfrm>
            <a:off x="1422998" y="2647605"/>
            <a:ext cx="1315775" cy="768390"/>
          </a:xfrm>
          <a:prstGeom prst="roundRect">
            <a:avLst/>
          </a:prstGeom>
          <a:solidFill>
            <a:srgbClr val="FCC8E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000" dirty="0">
                <a:solidFill>
                  <a:schemeClr val="tx1"/>
                </a:solidFill>
              </a:rPr>
              <a:t>COMUNICAZIONE E UFFICIO STAMPA</a:t>
            </a:r>
          </a:p>
        </p:txBody>
      </p:sp>
      <p:sp>
        <p:nvSpPr>
          <p:cNvPr id="9" name="Rettangolo con angoli arrotondati 8">
            <a:extLst>
              <a:ext uri="{FF2B5EF4-FFF2-40B4-BE49-F238E27FC236}">
                <a16:creationId xmlns:a16="http://schemas.microsoft.com/office/drawing/2014/main" id="{FBEA072F-08C5-8BC3-05A7-74AF160B90C5}"/>
              </a:ext>
            </a:extLst>
          </p:cNvPr>
          <p:cNvSpPr/>
          <p:nvPr/>
        </p:nvSpPr>
        <p:spPr>
          <a:xfrm>
            <a:off x="3153041" y="4060737"/>
            <a:ext cx="1407344" cy="76839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it-IT" sz="1000" dirty="0">
                <a:solidFill>
                  <a:schemeClr val="tx1"/>
                </a:solidFill>
              </a:rPr>
              <a:t>ATTIVITA’ DI SUPPORTO ORGANI ISTITUZIONALI</a:t>
            </a:r>
          </a:p>
        </p:txBody>
      </p:sp>
      <p:sp>
        <p:nvSpPr>
          <p:cNvPr id="11" name="Rettangolo con angoli arrotondati 10">
            <a:extLst>
              <a:ext uri="{FF2B5EF4-FFF2-40B4-BE49-F238E27FC236}">
                <a16:creationId xmlns:a16="http://schemas.microsoft.com/office/drawing/2014/main" id="{73154576-6259-2E19-670A-AA9D1A207084}"/>
              </a:ext>
            </a:extLst>
          </p:cNvPr>
          <p:cNvSpPr/>
          <p:nvPr/>
        </p:nvSpPr>
        <p:spPr>
          <a:xfrm>
            <a:off x="7100627" y="1733125"/>
            <a:ext cx="1407344" cy="76839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it-IT" sz="1000" dirty="0">
                <a:solidFill>
                  <a:schemeClr val="tx1"/>
                </a:solidFill>
              </a:rPr>
              <a:t>PIANIFICAZIONE E CONTROLLO DIREZIONALE,  STRATEGICO E ORGANIZZATIVO</a:t>
            </a:r>
            <a:endParaRPr lang="it-IT" sz="1000" b="1" dirty="0">
              <a:solidFill>
                <a:schemeClr val="tx1"/>
              </a:solidFill>
            </a:endParaRPr>
          </a:p>
        </p:txBody>
      </p:sp>
      <p:sp>
        <p:nvSpPr>
          <p:cNvPr id="14" name="Rettangolo con angoli arrotondati 13">
            <a:extLst>
              <a:ext uri="{FF2B5EF4-FFF2-40B4-BE49-F238E27FC236}">
                <a16:creationId xmlns:a16="http://schemas.microsoft.com/office/drawing/2014/main" id="{739DD922-267C-85FB-F150-8312A8E55F26}"/>
              </a:ext>
            </a:extLst>
          </p:cNvPr>
          <p:cNvSpPr/>
          <p:nvPr/>
        </p:nvSpPr>
        <p:spPr>
          <a:xfrm>
            <a:off x="4912866" y="4031294"/>
            <a:ext cx="1407344" cy="76839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it-IT" sz="1000" dirty="0">
                <a:solidFill>
                  <a:schemeClr val="tx1"/>
                </a:solidFill>
              </a:rPr>
              <a:t>AFFARI LEGALI E  CONTENZIOSO. ASPETTI LEGALI IN MATERIA DI ESPROPRI</a:t>
            </a:r>
          </a:p>
        </p:txBody>
      </p:sp>
      <p:sp>
        <p:nvSpPr>
          <p:cNvPr id="16" name="Rettangolo con angoli arrotondati 15">
            <a:extLst>
              <a:ext uri="{FF2B5EF4-FFF2-40B4-BE49-F238E27FC236}">
                <a16:creationId xmlns:a16="http://schemas.microsoft.com/office/drawing/2014/main" id="{39AE3D91-683F-43B0-824E-95F5B5BEB7DD}"/>
              </a:ext>
            </a:extLst>
          </p:cNvPr>
          <p:cNvSpPr/>
          <p:nvPr/>
        </p:nvSpPr>
        <p:spPr>
          <a:xfrm>
            <a:off x="3158396" y="2751859"/>
            <a:ext cx="1407344" cy="1198176"/>
          </a:xfrm>
          <a:prstGeom prst="roundRect">
            <a:avLst>
              <a:gd name="adj" fmla="val 16667"/>
            </a:avLst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it-IT" sz="1000" dirty="0">
                <a:solidFill>
                  <a:schemeClr val="tx1"/>
                </a:solidFill>
              </a:rPr>
              <a:t>SERVIZI ANAGRAFE E DEMOGRAFICI. SERVIZIO ELETTORALE E COMMISSIONE CIRCONDARIALE</a:t>
            </a:r>
          </a:p>
        </p:txBody>
      </p:sp>
      <p:sp>
        <p:nvSpPr>
          <p:cNvPr id="17" name="Rettangolo con angoli arrotondati 16">
            <a:extLst>
              <a:ext uri="{FF2B5EF4-FFF2-40B4-BE49-F238E27FC236}">
                <a16:creationId xmlns:a16="http://schemas.microsoft.com/office/drawing/2014/main" id="{B891FFF1-A50D-F494-B8A9-EAFFD644033C}"/>
              </a:ext>
            </a:extLst>
          </p:cNvPr>
          <p:cNvSpPr/>
          <p:nvPr/>
        </p:nvSpPr>
        <p:spPr>
          <a:xfrm>
            <a:off x="4912866" y="2751859"/>
            <a:ext cx="1407344" cy="76839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it-IT" sz="1000">
                <a:solidFill>
                  <a:schemeClr val="tx1"/>
                </a:solidFill>
              </a:rPr>
              <a:t>CONTROLLI INTERNI, PRIVACY, ANTICORRUZIONE, TRASPARENZA</a:t>
            </a:r>
            <a:endParaRPr lang="it-IT" sz="1000" dirty="0">
              <a:solidFill>
                <a:schemeClr val="tx1"/>
              </a:solidFill>
            </a:endParaRPr>
          </a:p>
        </p:txBody>
      </p:sp>
      <p:cxnSp>
        <p:nvCxnSpPr>
          <p:cNvPr id="12" name="Connettore diritto 11">
            <a:extLst>
              <a:ext uri="{FF2B5EF4-FFF2-40B4-BE49-F238E27FC236}">
                <a16:creationId xmlns:a16="http://schemas.microsoft.com/office/drawing/2014/main" id="{5878F511-F260-2D73-7377-C5509EA38858}"/>
              </a:ext>
            </a:extLst>
          </p:cNvPr>
          <p:cNvCxnSpPr>
            <a:cxnSpLocks/>
          </p:cNvCxnSpPr>
          <p:nvPr/>
        </p:nvCxnSpPr>
        <p:spPr>
          <a:xfrm>
            <a:off x="1180730" y="1622351"/>
            <a:ext cx="0" cy="140944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ttore diritto 17">
            <a:extLst>
              <a:ext uri="{FF2B5EF4-FFF2-40B4-BE49-F238E27FC236}">
                <a16:creationId xmlns:a16="http://schemas.microsoft.com/office/drawing/2014/main" id="{99539F8F-0CE4-BC4F-C6DF-D8AC83FCD904}"/>
              </a:ext>
            </a:extLst>
          </p:cNvPr>
          <p:cNvCxnSpPr>
            <a:endCxn id="7" idx="1"/>
          </p:cNvCxnSpPr>
          <p:nvPr/>
        </p:nvCxnSpPr>
        <p:spPr>
          <a:xfrm flipV="1">
            <a:off x="1180730" y="2114109"/>
            <a:ext cx="242268" cy="321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ttore diritto 19">
            <a:extLst>
              <a:ext uri="{FF2B5EF4-FFF2-40B4-BE49-F238E27FC236}">
                <a16:creationId xmlns:a16="http://schemas.microsoft.com/office/drawing/2014/main" id="{5EB22ED9-78DE-B61A-7D35-FC56336C7A13}"/>
              </a:ext>
            </a:extLst>
          </p:cNvPr>
          <p:cNvCxnSpPr>
            <a:cxnSpLocks/>
            <a:endCxn id="8" idx="1"/>
          </p:cNvCxnSpPr>
          <p:nvPr/>
        </p:nvCxnSpPr>
        <p:spPr>
          <a:xfrm>
            <a:off x="1180730" y="3031800"/>
            <a:ext cx="24226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ttore diritto 28">
            <a:extLst>
              <a:ext uri="{FF2B5EF4-FFF2-40B4-BE49-F238E27FC236}">
                <a16:creationId xmlns:a16="http://schemas.microsoft.com/office/drawing/2014/main" id="{41D84DE3-8FEF-7459-902C-A2CFCD385FD4}"/>
              </a:ext>
            </a:extLst>
          </p:cNvPr>
          <p:cNvCxnSpPr>
            <a:cxnSpLocks/>
            <a:stCxn id="4" idx="2"/>
          </p:cNvCxnSpPr>
          <p:nvPr/>
        </p:nvCxnSpPr>
        <p:spPr>
          <a:xfrm>
            <a:off x="4696872" y="1596828"/>
            <a:ext cx="13782" cy="281866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nettore diritto 38">
            <a:extLst>
              <a:ext uri="{FF2B5EF4-FFF2-40B4-BE49-F238E27FC236}">
                <a16:creationId xmlns:a16="http://schemas.microsoft.com/office/drawing/2014/main" id="{910AC839-7AF0-71A4-AD48-61D4ABD880ED}"/>
              </a:ext>
            </a:extLst>
          </p:cNvPr>
          <p:cNvCxnSpPr>
            <a:cxnSpLocks/>
          </p:cNvCxnSpPr>
          <p:nvPr/>
        </p:nvCxnSpPr>
        <p:spPr>
          <a:xfrm flipH="1">
            <a:off x="4724501" y="3159913"/>
            <a:ext cx="1587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nettore diritto 42">
            <a:extLst>
              <a:ext uri="{FF2B5EF4-FFF2-40B4-BE49-F238E27FC236}">
                <a16:creationId xmlns:a16="http://schemas.microsoft.com/office/drawing/2014/main" id="{9A6EF898-CBCB-ED8E-D56D-CB3E536167E3}"/>
              </a:ext>
            </a:extLst>
          </p:cNvPr>
          <p:cNvCxnSpPr/>
          <p:nvPr/>
        </p:nvCxnSpPr>
        <p:spPr>
          <a:xfrm>
            <a:off x="6930663" y="1596828"/>
            <a:ext cx="0" cy="56342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nettore diritto 43">
            <a:extLst>
              <a:ext uri="{FF2B5EF4-FFF2-40B4-BE49-F238E27FC236}">
                <a16:creationId xmlns:a16="http://schemas.microsoft.com/office/drawing/2014/main" id="{D8F808E8-C4A7-843D-E09E-00C9AE33304A}"/>
              </a:ext>
            </a:extLst>
          </p:cNvPr>
          <p:cNvCxnSpPr>
            <a:cxnSpLocks/>
          </p:cNvCxnSpPr>
          <p:nvPr/>
        </p:nvCxnSpPr>
        <p:spPr>
          <a:xfrm>
            <a:off x="6930663" y="2182636"/>
            <a:ext cx="16996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ttore diritto 33">
            <a:extLst>
              <a:ext uri="{FF2B5EF4-FFF2-40B4-BE49-F238E27FC236}">
                <a16:creationId xmlns:a16="http://schemas.microsoft.com/office/drawing/2014/main" id="{598FF462-C61E-00A7-8CEB-191BF64839A6}"/>
              </a:ext>
            </a:extLst>
          </p:cNvPr>
          <p:cNvCxnSpPr>
            <a:cxnSpLocks/>
          </p:cNvCxnSpPr>
          <p:nvPr/>
        </p:nvCxnSpPr>
        <p:spPr>
          <a:xfrm flipH="1">
            <a:off x="4560385" y="3159913"/>
            <a:ext cx="3175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nettore diritto 35">
            <a:extLst>
              <a:ext uri="{FF2B5EF4-FFF2-40B4-BE49-F238E27FC236}">
                <a16:creationId xmlns:a16="http://schemas.microsoft.com/office/drawing/2014/main" id="{71CA7293-76CC-CCA9-8B27-98C49D8E7CBC}"/>
              </a:ext>
            </a:extLst>
          </p:cNvPr>
          <p:cNvCxnSpPr>
            <a:cxnSpLocks/>
          </p:cNvCxnSpPr>
          <p:nvPr/>
        </p:nvCxnSpPr>
        <p:spPr>
          <a:xfrm flipH="1">
            <a:off x="4538110" y="4415489"/>
            <a:ext cx="15876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ttangolo con angoli arrotondati 20">
            <a:extLst>
              <a:ext uri="{FF2B5EF4-FFF2-40B4-BE49-F238E27FC236}">
                <a16:creationId xmlns:a16="http://schemas.microsoft.com/office/drawing/2014/main" id="{1F5A0898-E3B8-7F1B-7BF4-E45B7B3C924E}"/>
              </a:ext>
            </a:extLst>
          </p:cNvPr>
          <p:cNvSpPr/>
          <p:nvPr/>
        </p:nvSpPr>
        <p:spPr>
          <a:xfrm>
            <a:off x="3993199" y="1814639"/>
            <a:ext cx="1407344" cy="635033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1000" dirty="0">
                <a:solidFill>
                  <a:schemeClr val="tx1"/>
                </a:solidFill>
              </a:rPr>
              <a:t>EQ SERVIZI DI AREA CON FUNZIONI VICARIE</a:t>
            </a:r>
          </a:p>
          <a:p>
            <a:pPr lvl="0"/>
            <a:endParaRPr lang="it-IT" sz="1000" dirty="0">
              <a:solidFill>
                <a:schemeClr val="tx1"/>
              </a:solidFill>
            </a:endParaRPr>
          </a:p>
        </p:txBody>
      </p:sp>
      <p:cxnSp>
        <p:nvCxnSpPr>
          <p:cNvPr id="24" name="Connettore diritto 23">
            <a:extLst>
              <a:ext uri="{FF2B5EF4-FFF2-40B4-BE49-F238E27FC236}">
                <a16:creationId xmlns:a16="http://schemas.microsoft.com/office/drawing/2014/main" id="{2013B2B8-FA75-FAB5-2520-8023D43A11E5}"/>
              </a:ext>
            </a:extLst>
          </p:cNvPr>
          <p:cNvCxnSpPr>
            <a:cxnSpLocks/>
          </p:cNvCxnSpPr>
          <p:nvPr/>
        </p:nvCxnSpPr>
        <p:spPr>
          <a:xfrm>
            <a:off x="4724501" y="4415489"/>
            <a:ext cx="15501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48256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con angoli arrotondati 1">
            <a:extLst>
              <a:ext uri="{FF2B5EF4-FFF2-40B4-BE49-F238E27FC236}">
                <a16:creationId xmlns:a16="http://schemas.microsoft.com/office/drawing/2014/main" id="{62A36FAD-51C4-E791-811F-F0B577963635}"/>
              </a:ext>
            </a:extLst>
          </p:cNvPr>
          <p:cNvSpPr/>
          <p:nvPr/>
        </p:nvSpPr>
        <p:spPr>
          <a:xfrm>
            <a:off x="2251217" y="1068870"/>
            <a:ext cx="2210420" cy="606706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1000" dirty="0">
                <a:solidFill>
                  <a:schemeClr val="tx1"/>
                </a:solidFill>
              </a:rPr>
              <a:t>SERVIZIO CULTURA</a:t>
            </a:r>
          </a:p>
          <a:p>
            <a:pPr algn="ctr"/>
            <a:r>
              <a:rPr lang="it-IT" sz="1000" dirty="0">
                <a:solidFill>
                  <a:schemeClr val="tx1"/>
                </a:solidFill>
              </a:rPr>
              <a:t>SISTEMA MUSEALE</a:t>
            </a:r>
          </a:p>
          <a:p>
            <a:pPr algn="ctr"/>
            <a:r>
              <a:rPr lang="it-IT" sz="1000" dirty="0">
                <a:solidFill>
                  <a:schemeClr val="tx1"/>
                </a:solidFill>
              </a:rPr>
              <a:t>TEATRO SIGNORELLI</a:t>
            </a:r>
          </a:p>
        </p:txBody>
      </p:sp>
      <p:sp>
        <p:nvSpPr>
          <p:cNvPr id="3" name="Rettangolo con angoli arrotondati 2">
            <a:extLst>
              <a:ext uri="{FF2B5EF4-FFF2-40B4-BE49-F238E27FC236}">
                <a16:creationId xmlns:a16="http://schemas.microsoft.com/office/drawing/2014/main" id="{282E6443-2EE9-C49B-4361-BB747C214CB6}"/>
              </a:ext>
            </a:extLst>
          </p:cNvPr>
          <p:cNvSpPr/>
          <p:nvPr/>
        </p:nvSpPr>
        <p:spPr>
          <a:xfrm>
            <a:off x="5280336" y="393406"/>
            <a:ext cx="1467293" cy="850228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1000" dirty="0">
                <a:solidFill>
                  <a:schemeClr val="tx1"/>
                </a:solidFill>
              </a:rPr>
              <a:t>AREA AMMINISTRATIVA</a:t>
            </a:r>
          </a:p>
        </p:txBody>
      </p:sp>
      <p:sp>
        <p:nvSpPr>
          <p:cNvPr id="5" name="Rettangolo con angoli arrotondati 4">
            <a:extLst>
              <a:ext uri="{FF2B5EF4-FFF2-40B4-BE49-F238E27FC236}">
                <a16:creationId xmlns:a16="http://schemas.microsoft.com/office/drawing/2014/main" id="{C0916AB9-39F7-5E80-D63F-DE5E97F866F4}"/>
              </a:ext>
            </a:extLst>
          </p:cNvPr>
          <p:cNvSpPr/>
          <p:nvPr/>
        </p:nvSpPr>
        <p:spPr>
          <a:xfrm>
            <a:off x="7101625" y="1243634"/>
            <a:ext cx="1964679" cy="741515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1000" dirty="0">
                <a:solidFill>
                  <a:schemeClr val="tx1"/>
                </a:solidFill>
              </a:rPr>
              <a:t>E.Q. SERVIZI AL CITTADINO E VALORIZAZZIONE DEL PATRIMONIO CON FUNZIONI VICARIE DI AREA</a:t>
            </a:r>
          </a:p>
        </p:txBody>
      </p:sp>
      <p:sp>
        <p:nvSpPr>
          <p:cNvPr id="6" name="Rettangolo con angoli arrotondati 5">
            <a:extLst>
              <a:ext uri="{FF2B5EF4-FFF2-40B4-BE49-F238E27FC236}">
                <a16:creationId xmlns:a16="http://schemas.microsoft.com/office/drawing/2014/main" id="{2F578614-5F38-EB53-DD54-55836773628E}"/>
              </a:ext>
            </a:extLst>
          </p:cNvPr>
          <p:cNvSpPr/>
          <p:nvPr/>
        </p:nvSpPr>
        <p:spPr>
          <a:xfrm>
            <a:off x="2216384" y="1859366"/>
            <a:ext cx="2280085" cy="651369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1000" dirty="0">
                <a:solidFill>
                  <a:schemeClr val="tx1"/>
                </a:solidFill>
              </a:rPr>
              <a:t>PROMOZIONE  TURISTICA , EVENTI E MANIFESTAZIONI</a:t>
            </a:r>
          </a:p>
        </p:txBody>
      </p:sp>
      <p:sp>
        <p:nvSpPr>
          <p:cNvPr id="8" name="Rettangolo con angoli arrotondati 7">
            <a:extLst>
              <a:ext uri="{FF2B5EF4-FFF2-40B4-BE49-F238E27FC236}">
                <a16:creationId xmlns:a16="http://schemas.microsoft.com/office/drawing/2014/main" id="{CB124DA5-6001-E908-4D60-2B9B319758D1}"/>
              </a:ext>
            </a:extLst>
          </p:cNvPr>
          <p:cNvSpPr/>
          <p:nvPr/>
        </p:nvSpPr>
        <p:spPr>
          <a:xfrm>
            <a:off x="2187953" y="2756186"/>
            <a:ext cx="2273684" cy="607408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1000" dirty="0">
                <a:solidFill>
                  <a:schemeClr val="tx1"/>
                </a:solidFill>
              </a:rPr>
              <a:t>BIBLIOTECA ED ARCHIVIO STORICO </a:t>
            </a:r>
          </a:p>
          <a:p>
            <a:pPr algn="ctr"/>
            <a:endParaRPr lang="it-IT" sz="1000" dirty="0">
              <a:solidFill>
                <a:schemeClr val="tx1"/>
              </a:solidFill>
            </a:endParaRPr>
          </a:p>
        </p:txBody>
      </p:sp>
      <p:sp>
        <p:nvSpPr>
          <p:cNvPr id="9" name="Rettangolo con angoli arrotondati 8">
            <a:extLst>
              <a:ext uri="{FF2B5EF4-FFF2-40B4-BE49-F238E27FC236}">
                <a16:creationId xmlns:a16="http://schemas.microsoft.com/office/drawing/2014/main" id="{32F3F3FF-30B6-4B60-F159-96361AAE32E2}"/>
              </a:ext>
            </a:extLst>
          </p:cNvPr>
          <p:cNvSpPr/>
          <p:nvPr/>
        </p:nvSpPr>
        <p:spPr>
          <a:xfrm>
            <a:off x="8615436" y="4382511"/>
            <a:ext cx="1982323" cy="685275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1000" dirty="0">
                <a:solidFill>
                  <a:schemeClr val="tx1"/>
                </a:solidFill>
              </a:rPr>
              <a:t>UFFICIO VALORIZZAZIONE DEL PATRIMONIO (ALIENAZIONI E GESTIONE)</a:t>
            </a:r>
          </a:p>
        </p:txBody>
      </p:sp>
      <p:sp>
        <p:nvSpPr>
          <p:cNvPr id="10" name="Rettangolo con angoli arrotondati 9">
            <a:extLst>
              <a:ext uri="{FF2B5EF4-FFF2-40B4-BE49-F238E27FC236}">
                <a16:creationId xmlns:a16="http://schemas.microsoft.com/office/drawing/2014/main" id="{4AF2341E-24D3-8477-0FB5-2F21B6DD84EA}"/>
              </a:ext>
            </a:extLst>
          </p:cNvPr>
          <p:cNvSpPr/>
          <p:nvPr/>
        </p:nvSpPr>
        <p:spPr>
          <a:xfrm>
            <a:off x="8619986" y="2906775"/>
            <a:ext cx="1992256" cy="655824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1000" dirty="0">
                <a:solidFill>
                  <a:schemeClr val="tx1"/>
                </a:solidFill>
              </a:rPr>
              <a:t>CASA DI RIPOSO </a:t>
            </a:r>
          </a:p>
        </p:txBody>
      </p:sp>
      <p:sp>
        <p:nvSpPr>
          <p:cNvPr id="11" name="Rettangolo con angoli arrotondati 10">
            <a:extLst>
              <a:ext uri="{FF2B5EF4-FFF2-40B4-BE49-F238E27FC236}">
                <a16:creationId xmlns:a16="http://schemas.microsoft.com/office/drawing/2014/main" id="{78B96A31-59EF-B023-65DF-6D091AC7BDFA}"/>
              </a:ext>
            </a:extLst>
          </p:cNvPr>
          <p:cNvSpPr/>
          <p:nvPr/>
        </p:nvSpPr>
        <p:spPr>
          <a:xfrm>
            <a:off x="8608768" y="3637663"/>
            <a:ext cx="1964678" cy="685275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1000" dirty="0">
                <a:solidFill>
                  <a:schemeClr val="tx1"/>
                </a:solidFill>
              </a:rPr>
              <a:t>POLITICHE DELLA CASA</a:t>
            </a:r>
          </a:p>
        </p:txBody>
      </p:sp>
      <p:sp>
        <p:nvSpPr>
          <p:cNvPr id="12" name="Rettangolo con angoli arrotondati 11">
            <a:extLst>
              <a:ext uri="{FF2B5EF4-FFF2-40B4-BE49-F238E27FC236}">
                <a16:creationId xmlns:a16="http://schemas.microsoft.com/office/drawing/2014/main" id="{BB3503B7-3A4C-6911-141C-6A23810F629D}"/>
              </a:ext>
            </a:extLst>
          </p:cNvPr>
          <p:cNvSpPr/>
          <p:nvPr/>
        </p:nvSpPr>
        <p:spPr>
          <a:xfrm>
            <a:off x="8608768" y="2186226"/>
            <a:ext cx="1964679" cy="741514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1000" dirty="0">
                <a:solidFill>
                  <a:schemeClr val="tx1"/>
                </a:solidFill>
              </a:rPr>
              <a:t>SERVIZI SOCIALI E SERVIZI ALLA PERSONA</a:t>
            </a:r>
          </a:p>
        </p:txBody>
      </p:sp>
      <p:sp>
        <p:nvSpPr>
          <p:cNvPr id="13" name="Rettangolo con angoli arrotondati 12">
            <a:extLst>
              <a:ext uri="{FF2B5EF4-FFF2-40B4-BE49-F238E27FC236}">
                <a16:creationId xmlns:a16="http://schemas.microsoft.com/office/drawing/2014/main" id="{2287E981-DB1A-F4DC-6EF2-9C18441F4D8E}"/>
              </a:ext>
            </a:extLst>
          </p:cNvPr>
          <p:cNvSpPr/>
          <p:nvPr/>
        </p:nvSpPr>
        <p:spPr>
          <a:xfrm>
            <a:off x="5689248" y="3673680"/>
            <a:ext cx="1893586" cy="603352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1000" dirty="0">
                <a:solidFill>
                  <a:schemeClr val="tx1"/>
                </a:solidFill>
              </a:rPr>
              <a:t>UFFICIO SPORT, EVENTI SPORTIVI ED AFFIDAMENTO IMPIANTI SPOSRTIVI</a:t>
            </a:r>
          </a:p>
        </p:txBody>
      </p:sp>
      <p:cxnSp>
        <p:nvCxnSpPr>
          <p:cNvPr id="15" name="Connettore diritto 14">
            <a:extLst>
              <a:ext uri="{FF2B5EF4-FFF2-40B4-BE49-F238E27FC236}">
                <a16:creationId xmlns:a16="http://schemas.microsoft.com/office/drawing/2014/main" id="{7FB6E69B-FDF9-2A3C-E545-404A4EAF9683}"/>
              </a:ext>
            </a:extLst>
          </p:cNvPr>
          <p:cNvCxnSpPr>
            <a:cxnSpLocks/>
          </p:cNvCxnSpPr>
          <p:nvPr/>
        </p:nvCxnSpPr>
        <p:spPr>
          <a:xfrm>
            <a:off x="6741137" y="845303"/>
            <a:ext cx="135581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ttore diritto 19">
            <a:extLst>
              <a:ext uri="{FF2B5EF4-FFF2-40B4-BE49-F238E27FC236}">
                <a16:creationId xmlns:a16="http://schemas.microsoft.com/office/drawing/2014/main" id="{22B772E3-5EDB-6449-5B5A-37FC62333039}"/>
              </a:ext>
            </a:extLst>
          </p:cNvPr>
          <p:cNvCxnSpPr>
            <a:cxnSpLocks/>
          </p:cNvCxnSpPr>
          <p:nvPr/>
        </p:nvCxnSpPr>
        <p:spPr>
          <a:xfrm>
            <a:off x="3306823" y="818520"/>
            <a:ext cx="0" cy="23410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ttore diritto 24">
            <a:extLst>
              <a:ext uri="{FF2B5EF4-FFF2-40B4-BE49-F238E27FC236}">
                <a16:creationId xmlns:a16="http://schemas.microsoft.com/office/drawing/2014/main" id="{EBF38A9D-FD47-53D0-5AC7-642D700DADF7}"/>
              </a:ext>
            </a:extLst>
          </p:cNvPr>
          <p:cNvCxnSpPr>
            <a:cxnSpLocks/>
            <a:stCxn id="5" idx="0"/>
          </p:cNvCxnSpPr>
          <p:nvPr/>
        </p:nvCxnSpPr>
        <p:spPr>
          <a:xfrm flipH="1" flipV="1">
            <a:off x="8069047" y="845303"/>
            <a:ext cx="14918" cy="39833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nettore diritto 38">
            <a:extLst>
              <a:ext uri="{FF2B5EF4-FFF2-40B4-BE49-F238E27FC236}">
                <a16:creationId xmlns:a16="http://schemas.microsoft.com/office/drawing/2014/main" id="{6F44EB6C-5D03-C11C-84C5-189438559F9C}"/>
              </a:ext>
            </a:extLst>
          </p:cNvPr>
          <p:cNvCxnSpPr>
            <a:cxnSpLocks/>
          </p:cNvCxnSpPr>
          <p:nvPr/>
        </p:nvCxnSpPr>
        <p:spPr>
          <a:xfrm>
            <a:off x="8056062" y="1985149"/>
            <a:ext cx="43406" cy="282579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nettore diritto 40">
            <a:extLst>
              <a:ext uri="{FF2B5EF4-FFF2-40B4-BE49-F238E27FC236}">
                <a16:creationId xmlns:a16="http://schemas.microsoft.com/office/drawing/2014/main" id="{51598287-CDE0-6D07-8F0A-03D8DA0E3E46}"/>
              </a:ext>
            </a:extLst>
          </p:cNvPr>
          <p:cNvCxnSpPr>
            <a:cxnSpLocks/>
            <a:endCxn id="11" idx="1"/>
          </p:cNvCxnSpPr>
          <p:nvPr/>
        </p:nvCxnSpPr>
        <p:spPr>
          <a:xfrm>
            <a:off x="8071006" y="3975329"/>
            <a:ext cx="537762" cy="49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nettore diritto 42">
            <a:extLst>
              <a:ext uri="{FF2B5EF4-FFF2-40B4-BE49-F238E27FC236}">
                <a16:creationId xmlns:a16="http://schemas.microsoft.com/office/drawing/2014/main" id="{6A3E0BB8-361D-FE72-6FC4-12A825C50787}"/>
              </a:ext>
            </a:extLst>
          </p:cNvPr>
          <p:cNvCxnSpPr>
            <a:cxnSpLocks/>
            <a:stCxn id="13" idx="3"/>
          </p:cNvCxnSpPr>
          <p:nvPr/>
        </p:nvCxnSpPr>
        <p:spPr>
          <a:xfrm>
            <a:off x="7582834" y="3975356"/>
            <a:ext cx="51411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nettore diritto 44">
            <a:extLst>
              <a:ext uri="{FF2B5EF4-FFF2-40B4-BE49-F238E27FC236}">
                <a16:creationId xmlns:a16="http://schemas.microsoft.com/office/drawing/2014/main" id="{5F48C29E-2CAE-E1C0-3C27-8372B338A8C8}"/>
              </a:ext>
            </a:extLst>
          </p:cNvPr>
          <p:cNvCxnSpPr>
            <a:cxnSpLocks/>
          </p:cNvCxnSpPr>
          <p:nvPr/>
        </p:nvCxnSpPr>
        <p:spPr>
          <a:xfrm>
            <a:off x="7554930" y="3221925"/>
            <a:ext cx="529035" cy="124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nettore diritto 46">
            <a:extLst>
              <a:ext uri="{FF2B5EF4-FFF2-40B4-BE49-F238E27FC236}">
                <a16:creationId xmlns:a16="http://schemas.microsoft.com/office/drawing/2014/main" id="{1389652D-5531-2B5E-C81B-A81C88F1492C}"/>
              </a:ext>
            </a:extLst>
          </p:cNvPr>
          <p:cNvCxnSpPr>
            <a:cxnSpLocks/>
          </p:cNvCxnSpPr>
          <p:nvPr/>
        </p:nvCxnSpPr>
        <p:spPr>
          <a:xfrm flipH="1">
            <a:off x="8071006" y="2608058"/>
            <a:ext cx="54443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Connettore diritto 48">
            <a:extLst>
              <a:ext uri="{FF2B5EF4-FFF2-40B4-BE49-F238E27FC236}">
                <a16:creationId xmlns:a16="http://schemas.microsoft.com/office/drawing/2014/main" id="{CD43114E-B658-3DE6-790F-2C86CDC957B1}"/>
              </a:ext>
            </a:extLst>
          </p:cNvPr>
          <p:cNvCxnSpPr>
            <a:cxnSpLocks/>
          </p:cNvCxnSpPr>
          <p:nvPr/>
        </p:nvCxnSpPr>
        <p:spPr>
          <a:xfrm>
            <a:off x="8099468" y="3223115"/>
            <a:ext cx="49777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ttangolo con angoli arrotondati 3">
            <a:extLst>
              <a:ext uri="{FF2B5EF4-FFF2-40B4-BE49-F238E27FC236}">
                <a16:creationId xmlns:a16="http://schemas.microsoft.com/office/drawing/2014/main" id="{A2A6596F-2E38-2093-4640-58BA95E37FFD}"/>
              </a:ext>
            </a:extLst>
          </p:cNvPr>
          <p:cNvSpPr/>
          <p:nvPr/>
        </p:nvSpPr>
        <p:spPr>
          <a:xfrm>
            <a:off x="5689248" y="2969673"/>
            <a:ext cx="1880601" cy="645709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1000" dirty="0">
                <a:solidFill>
                  <a:schemeClr val="tx1"/>
                </a:solidFill>
              </a:rPr>
              <a:t>PARI OPPORTUNITA’, POLITICHE GIOVANILI E ASSOCIAZIONISMO</a:t>
            </a:r>
          </a:p>
          <a:p>
            <a:pPr algn="ctr"/>
            <a:endParaRPr lang="it-IT" sz="1000" dirty="0">
              <a:solidFill>
                <a:schemeClr val="tx1"/>
              </a:solidFill>
            </a:endParaRPr>
          </a:p>
        </p:txBody>
      </p:sp>
      <p:sp>
        <p:nvSpPr>
          <p:cNvPr id="14" name="Rettangolo con angoli arrotondati 13">
            <a:extLst>
              <a:ext uri="{FF2B5EF4-FFF2-40B4-BE49-F238E27FC236}">
                <a16:creationId xmlns:a16="http://schemas.microsoft.com/office/drawing/2014/main" id="{FA157858-E192-17EE-C061-1B82EA72D7ED}"/>
              </a:ext>
            </a:extLst>
          </p:cNvPr>
          <p:cNvSpPr/>
          <p:nvPr/>
        </p:nvSpPr>
        <p:spPr>
          <a:xfrm>
            <a:off x="5740002" y="2231961"/>
            <a:ext cx="1814928" cy="683036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1000" dirty="0">
                <a:solidFill>
                  <a:schemeClr val="tx1"/>
                </a:solidFill>
              </a:rPr>
              <a:t>UFFICIO PUBBLICA ISTRUZIONE E</a:t>
            </a:r>
          </a:p>
          <a:p>
            <a:pPr algn="ctr"/>
            <a:r>
              <a:rPr lang="it-IT" sz="1000" dirty="0">
                <a:solidFill>
                  <a:schemeClr val="tx1"/>
                </a:solidFill>
              </a:rPr>
              <a:t>SERVIZI SCOLASTICI</a:t>
            </a:r>
          </a:p>
          <a:p>
            <a:pPr algn="ctr"/>
            <a:endParaRPr lang="it-IT" sz="1000" dirty="0">
              <a:solidFill>
                <a:schemeClr val="tx1"/>
              </a:solidFill>
            </a:endParaRPr>
          </a:p>
        </p:txBody>
      </p:sp>
      <p:cxnSp>
        <p:nvCxnSpPr>
          <p:cNvPr id="16" name="Connettore diritto 15">
            <a:extLst>
              <a:ext uri="{FF2B5EF4-FFF2-40B4-BE49-F238E27FC236}">
                <a16:creationId xmlns:a16="http://schemas.microsoft.com/office/drawing/2014/main" id="{46B66F1E-2172-F6A7-5F7F-57AF97CBE80B}"/>
              </a:ext>
            </a:extLst>
          </p:cNvPr>
          <p:cNvCxnSpPr>
            <a:cxnSpLocks/>
          </p:cNvCxnSpPr>
          <p:nvPr/>
        </p:nvCxnSpPr>
        <p:spPr>
          <a:xfrm>
            <a:off x="8096951" y="4776944"/>
            <a:ext cx="518485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nettore diritto 47">
            <a:extLst>
              <a:ext uri="{FF2B5EF4-FFF2-40B4-BE49-F238E27FC236}">
                <a16:creationId xmlns:a16="http://schemas.microsoft.com/office/drawing/2014/main" id="{DD591C15-355B-9EAA-E3AC-3B69B2AB6F53}"/>
              </a:ext>
            </a:extLst>
          </p:cNvPr>
          <p:cNvCxnSpPr>
            <a:cxnSpLocks/>
          </p:cNvCxnSpPr>
          <p:nvPr/>
        </p:nvCxnSpPr>
        <p:spPr>
          <a:xfrm>
            <a:off x="7554930" y="2608058"/>
            <a:ext cx="5011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nettore diritto 35">
            <a:extLst>
              <a:ext uri="{FF2B5EF4-FFF2-40B4-BE49-F238E27FC236}">
                <a16:creationId xmlns:a16="http://schemas.microsoft.com/office/drawing/2014/main" id="{191D4568-4D8E-5E0B-9DF0-ADF0BA4C2AF6}"/>
              </a:ext>
            </a:extLst>
          </p:cNvPr>
          <p:cNvCxnSpPr>
            <a:cxnSpLocks/>
            <a:stCxn id="3" idx="1"/>
          </p:cNvCxnSpPr>
          <p:nvPr/>
        </p:nvCxnSpPr>
        <p:spPr>
          <a:xfrm flipH="1">
            <a:off x="3324795" y="818520"/>
            <a:ext cx="195554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nettore diritto 57">
            <a:extLst>
              <a:ext uri="{FF2B5EF4-FFF2-40B4-BE49-F238E27FC236}">
                <a16:creationId xmlns:a16="http://schemas.microsoft.com/office/drawing/2014/main" id="{725EAA49-1E9F-3985-8F35-30E6202FE5FC}"/>
              </a:ext>
            </a:extLst>
          </p:cNvPr>
          <p:cNvCxnSpPr>
            <a:cxnSpLocks/>
            <a:stCxn id="6" idx="2"/>
          </p:cNvCxnSpPr>
          <p:nvPr/>
        </p:nvCxnSpPr>
        <p:spPr>
          <a:xfrm flipH="1">
            <a:off x="3356426" y="2510735"/>
            <a:ext cx="1" cy="20977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Rettangolo con angoli arrotondati 95">
            <a:extLst>
              <a:ext uri="{FF2B5EF4-FFF2-40B4-BE49-F238E27FC236}">
                <a16:creationId xmlns:a16="http://schemas.microsoft.com/office/drawing/2014/main" id="{8A149F40-5246-8804-89F9-BA4295D3D7D6}"/>
              </a:ext>
            </a:extLst>
          </p:cNvPr>
          <p:cNvSpPr/>
          <p:nvPr/>
        </p:nvSpPr>
        <p:spPr>
          <a:xfrm>
            <a:off x="2169981" y="3621501"/>
            <a:ext cx="2273684" cy="543217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1000" dirty="0">
                <a:solidFill>
                  <a:schemeClr val="tx1"/>
                </a:solidFill>
              </a:rPr>
              <a:t>COMUNICAZIONE ISTITUZIONALE</a:t>
            </a:r>
          </a:p>
          <a:p>
            <a:pPr algn="ctr"/>
            <a:endParaRPr lang="it-IT" sz="1000" dirty="0">
              <a:solidFill>
                <a:schemeClr val="tx1"/>
              </a:solidFill>
            </a:endParaRPr>
          </a:p>
        </p:txBody>
      </p:sp>
      <p:cxnSp>
        <p:nvCxnSpPr>
          <p:cNvPr id="102" name="Connettore diritto 101">
            <a:extLst>
              <a:ext uri="{FF2B5EF4-FFF2-40B4-BE49-F238E27FC236}">
                <a16:creationId xmlns:a16="http://schemas.microsoft.com/office/drawing/2014/main" id="{0F023AD5-3212-9DF9-18F6-29F8645B2697}"/>
              </a:ext>
            </a:extLst>
          </p:cNvPr>
          <p:cNvCxnSpPr>
            <a:cxnSpLocks/>
            <a:stCxn id="2" idx="2"/>
          </p:cNvCxnSpPr>
          <p:nvPr/>
        </p:nvCxnSpPr>
        <p:spPr>
          <a:xfrm>
            <a:off x="3356427" y="1675576"/>
            <a:ext cx="0" cy="21701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Connettore diritto 111">
            <a:extLst>
              <a:ext uri="{FF2B5EF4-FFF2-40B4-BE49-F238E27FC236}">
                <a16:creationId xmlns:a16="http://schemas.microsoft.com/office/drawing/2014/main" id="{2AD75B82-CF5B-94A1-A25C-5093180383EC}"/>
              </a:ext>
            </a:extLst>
          </p:cNvPr>
          <p:cNvCxnSpPr>
            <a:cxnSpLocks/>
          </p:cNvCxnSpPr>
          <p:nvPr/>
        </p:nvCxnSpPr>
        <p:spPr>
          <a:xfrm>
            <a:off x="3356426" y="3363594"/>
            <a:ext cx="0" cy="25314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9" name="Rettangolo con angoli arrotondati 128">
            <a:extLst>
              <a:ext uri="{FF2B5EF4-FFF2-40B4-BE49-F238E27FC236}">
                <a16:creationId xmlns:a16="http://schemas.microsoft.com/office/drawing/2014/main" id="{89463058-ED04-8DD5-55E4-5B389E4DDA02}"/>
              </a:ext>
            </a:extLst>
          </p:cNvPr>
          <p:cNvSpPr/>
          <p:nvPr/>
        </p:nvSpPr>
        <p:spPr>
          <a:xfrm>
            <a:off x="5682755" y="4343315"/>
            <a:ext cx="1893586" cy="935248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1000" dirty="0">
                <a:solidFill>
                  <a:schemeClr val="tx1"/>
                </a:solidFill>
              </a:rPr>
              <a:t> 	ATTIVITÀ DI COORDINAMENTO E RACCORDO DEI RAPPORTI CON LA SOCIETÀ IN HOUSE CORTONA SVILUPPO S.R.L.</a:t>
            </a:r>
          </a:p>
        </p:txBody>
      </p:sp>
      <p:cxnSp>
        <p:nvCxnSpPr>
          <p:cNvPr id="130" name="Connettore diritto 129">
            <a:extLst>
              <a:ext uri="{FF2B5EF4-FFF2-40B4-BE49-F238E27FC236}">
                <a16:creationId xmlns:a16="http://schemas.microsoft.com/office/drawing/2014/main" id="{AF6C79B6-A898-4D96-D169-C78D0ADF4125}"/>
              </a:ext>
            </a:extLst>
          </p:cNvPr>
          <p:cNvCxnSpPr>
            <a:cxnSpLocks/>
          </p:cNvCxnSpPr>
          <p:nvPr/>
        </p:nvCxnSpPr>
        <p:spPr>
          <a:xfrm>
            <a:off x="7554930" y="4776944"/>
            <a:ext cx="51411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7" name="Rettangolo con angoli arrotondati 146">
            <a:extLst>
              <a:ext uri="{FF2B5EF4-FFF2-40B4-BE49-F238E27FC236}">
                <a16:creationId xmlns:a16="http://schemas.microsoft.com/office/drawing/2014/main" id="{251E802D-9539-9449-9D57-2200627933B5}"/>
              </a:ext>
            </a:extLst>
          </p:cNvPr>
          <p:cNvSpPr/>
          <p:nvPr/>
        </p:nvSpPr>
        <p:spPr>
          <a:xfrm>
            <a:off x="2169981" y="4449510"/>
            <a:ext cx="2273684" cy="543217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1000" dirty="0">
                <a:solidFill>
                  <a:schemeClr val="tx1"/>
                </a:solidFill>
              </a:rPr>
              <a:t>GEMELLAGGI</a:t>
            </a:r>
          </a:p>
          <a:p>
            <a:pPr algn="ctr"/>
            <a:endParaRPr lang="it-IT" sz="1000" dirty="0">
              <a:solidFill>
                <a:schemeClr val="tx1"/>
              </a:solidFill>
            </a:endParaRPr>
          </a:p>
        </p:txBody>
      </p:sp>
      <p:cxnSp>
        <p:nvCxnSpPr>
          <p:cNvPr id="157" name="Connettore diritto 156">
            <a:extLst>
              <a:ext uri="{FF2B5EF4-FFF2-40B4-BE49-F238E27FC236}">
                <a16:creationId xmlns:a16="http://schemas.microsoft.com/office/drawing/2014/main" id="{77B23C82-12F9-FE15-2E74-D886B0FF9AED}"/>
              </a:ext>
            </a:extLst>
          </p:cNvPr>
          <p:cNvCxnSpPr>
            <a:cxnSpLocks/>
          </p:cNvCxnSpPr>
          <p:nvPr/>
        </p:nvCxnSpPr>
        <p:spPr>
          <a:xfrm>
            <a:off x="3356426" y="4196365"/>
            <a:ext cx="0" cy="25314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ttangolo con angoli arrotondati 34">
            <a:extLst>
              <a:ext uri="{FF2B5EF4-FFF2-40B4-BE49-F238E27FC236}">
                <a16:creationId xmlns:a16="http://schemas.microsoft.com/office/drawing/2014/main" id="{F1EEDC16-0B91-A5A0-809F-4DF2698AB9CB}"/>
              </a:ext>
            </a:extLst>
          </p:cNvPr>
          <p:cNvSpPr/>
          <p:nvPr/>
        </p:nvSpPr>
        <p:spPr>
          <a:xfrm>
            <a:off x="2169981" y="5245872"/>
            <a:ext cx="2273684" cy="543217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1000" dirty="0">
                <a:solidFill>
                  <a:schemeClr val="tx1"/>
                </a:solidFill>
              </a:rPr>
              <a:t>DEC, PROTOCOLLO, CENTRALINO, UFFICIO MESSI</a:t>
            </a:r>
          </a:p>
          <a:p>
            <a:pPr algn="ctr"/>
            <a:endParaRPr lang="it-IT" sz="1000" dirty="0">
              <a:solidFill>
                <a:schemeClr val="tx1"/>
              </a:solidFill>
            </a:endParaRPr>
          </a:p>
        </p:txBody>
      </p:sp>
      <p:cxnSp>
        <p:nvCxnSpPr>
          <p:cNvPr id="37" name="Connettore diritto 36">
            <a:extLst>
              <a:ext uri="{FF2B5EF4-FFF2-40B4-BE49-F238E27FC236}">
                <a16:creationId xmlns:a16="http://schemas.microsoft.com/office/drawing/2014/main" id="{C82625DD-7104-5805-C353-1E1B8BAB603C}"/>
              </a:ext>
            </a:extLst>
          </p:cNvPr>
          <p:cNvCxnSpPr>
            <a:cxnSpLocks/>
          </p:cNvCxnSpPr>
          <p:nvPr/>
        </p:nvCxnSpPr>
        <p:spPr>
          <a:xfrm>
            <a:off x="3356508" y="4992727"/>
            <a:ext cx="0" cy="25314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268716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con angoli arrotondati 1">
            <a:extLst>
              <a:ext uri="{FF2B5EF4-FFF2-40B4-BE49-F238E27FC236}">
                <a16:creationId xmlns:a16="http://schemas.microsoft.com/office/drawing/2014/main" id="{E4E70680-21E7-9E54-C374-03508D84B2C3}"/>
              </a:ext>
            </a:extLst>
          </p:cNvPr>
          <p:cNvSpPr/>
          <p:nvPr/>
        </p:nvSpPr>
        <p:spPr>
          <a:xfrm>
            <a:off x="4606392" y="348689"/>
            <a:ext cx="1902832" cy="609596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1000" dirty="0">
                <a:solidFill>
                  <a:schemeClr val="tx1"/>
                </a:solidFill>
              </a:rPr>
              <a:t>AREA ECONOMICO- FINANZIARIA</a:t>
            </a:r>
          </a:p>
        </p:txBody>
      </p:sp>
      <p:sp>
        <p:nvSpPr>
          <p:cNvPr id="3" name="Rettangolo con angoli arrotondati 2">
            <a:extLst>
              <a:ext uri="{FF2B5EF4-FFF2-40B4-BE49-F238E27FC236}">
                <a16:creationId xmlns:a16="http://schemas.microsoft.com/office/drawing/2014/main" id="{A054DBC3-F8C9-FFFF-2B58-9D01CC75AE9F}"/>
              </a:ext>
            </a:extLst>
          </p:cNvPr>
          <p:cNvSpPr/>
          <p:nvPr/>
        </p:nvSpPr>
        <p:spPr>
          <a:xfrm>
            <a:off x="790065" y="1408965"/>
            <a:ext cx="1463806" cy="861237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1000" dirty="0">
                <a:solidFill>
                  <a:schemeClr val="tx1"/>
                </a:solidFill>
              </a:rPr>
              <a:t>E.Q. SERVIZIO BILANCIO E CONTABILITA’ CON FUNZIONI VICARIE DI AREA</a:t>
            </a:r>
          </a:p>
        </p:txBody>
      </p:sp>
      <p:sp>
        <p:nvSpPr>
          <p:cNvPr id="4" name="Rettangolo con angoli arrotondati 3">
            <a:extLst>
              <a:ext uri="{FF2B5EF4-FFF2-40B4-BE49-F238E27FC236}">
                <a16:creationId xmlns:a16="http://schemas.microsoft.com/office/drawing/2014/main" id="{43085D58-E6F8-28EF-5220-64A2372D39F6}"/>
              </a:ext>
            </a:extLst>
          </p:cNvPr>
          <p:cNvSpPr/>
          <p:nvPr/>
        </p:nvSpPr>
        <p:spPr>
          <a:xfrm>
            <a:off x="1393772" y="5897591"/>
            <a:ext cx="2253271" cy="699674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1000" dirty="0">
                <a:solidFill>
                  <a:schemeClr val="tx1"/>
                </a:solidFill>
              </a:rPr>
              <a:t>SERVIZIO RISORSE UMANE - UFFICIO GESTIONE GIURIDICO-ECONOMICA DEL PERSONALE</a:t>
            </a:r>
          </a:p>
          <a:p>
            <a:pPr algn="ctr"/>
            <a:endParaRPr lang="it-IT" sz="1000" dirty="0">
              <a:solidFill>
                <a:schemeClr val="tx1"/>
              </a:solidFill>
            </a:endParaRPr>
          </a:p>
        </p:txBody>
      </p:sp>
      <p:sp>
        <p:nvSpPr>
          <p:cNvPr id="5" name="Rettangolo con angoli arrotondati 4">
            <a:extLst>
              <a:ext uri="{FF2B5EF4-FFF2-40B4-BE49-F238E27FC236}">
                <a16:creationId xmlns:a16="http://schemas.microsoft.com/office/drawing/2014/main" id="{4548D1F0-FA85-1D8D-E4B2-5921FB9BA0F4}"/>
              </a:ext>
            </a:extLst>
          </p:cNvPr>
          <p:cNvSpPr/>
          <p:nvPr/>
        </p:nvSpPr>
        <p:spPr>
          <a:xfrm>
            <a:off x="7601526" y="1517441"/>
            <a:ext cx="2454786" cy="735392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1000" dirty="0">
                <a:solidFill>
                  <a:schemeClr val="tx1"/>
                </a:solidFill>
              </a:rPr>
              <a:t>SERVIZIO ENTRATE TRIBUTARIE ACCERTAMENTI E RIISCOSSIONI. CONTENZIOSO TRIBUTARIO</a:t>
            </a:r>
          </a:p>
          <a:p>
            <a:pPr algn="ctr"/>
            <a:endParaRPr lang="it-IT" sz="1000" dirty="0">
              <a:solidFill>
                <a:schemeClr val="tx1"/>
              </a:solidFill>
            </a:endParaRPr>
          </a:p>
        </p:txBody>
      </p:sp>
      <p:sp>
        <p:nvSpPr>
          <p:cNvPr id="8" name="Rettangolo con angoli arrotondati 7">
            <a:extLst>
              <a:ext uri="{FF2B5EF4-FFF2-40B4-BE49-F238E27FC236}">
                <a16:creationId xmlns:a16="http://schemas.microsoft.com/office/drawing/2014/main" id="{03A743EB-9FD5-8FBA-36E2-5FF642D0F20A}"/>
              </a:ext>
            </a:extLst>
          </p:cNvPr>
          <p:cNvSpPr/>
          <p:nvPr/>
        </p:nvSpPr>
        <p:spPr>
          <a:xfrm>
            <a:off x="1424563" y="4073268"/>
            <a:ext cx="2253273" cy="755397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1000" dirty="0">
                <a:solidFill>
                  <a:schemeClr val="tx1"/>
                </a:solidFill>
              </a:rPr>
              <a:t>UFFICIO ECONOMATO, APPROVVIGIONAMENTI ASSICURAZIONI. GESTIONE CONTABILE DEL PATRIMONIO. E RELATIVI INVENTARI</a:t>
            </a:r>
          </a:p>
        </p:txBody>
      </p:sp>
      <p:sp>
        <p:nvSpPr>
          <p:cNvPr id="9" name="Rettangolo con angoli arrotondati 8">
            <a:extLst>
              <a:ext uri="{FF2B5EF4-FFF2-40B4-BE49-F238E27FC236}">
                <a16:creationId xmlns:a16="http://schemas.microsoft.com/office/drawing/2014/main" id="{51AF63C3-C7F7-0B8F-3C8D-13AD6167114A}"/>
              </a:ext>
            </a:extLst>
          </p:cNvPr>
          <p:cNvSpPr/>
          <p:nvPr/>
        </p:nvSpPr>
        <p:spPr>
          <a:xfrm>
            <a:off x="1411690" y="3259676"/>
            <a:ext cx="2253276" cy="511773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1000" dirty="0">
                <a:solidFill>
                  <a:schemeClr val="tx1"/>
                </a:solidFill>
              </a:rPr>
              <a:t>UFFICIO CONTABILITA’ </a:t>
            </a:r>
          </a:p>
        </p:txBody>
      </p:sp>
      <p:sp>
        <p:nvSpPr>
          <p:cNvPr id="10" name="Rettangolo con angoli arrotondati 9">
            <a:extLst>
              <a:ext uri="{FF2B5EF4-FFF2-40B4-BE49-F238E27FC236}">
                <a16:creationId xmlns:a16="http://schemas.microsoft.com/office/drawing/2014/main" id="{6E08EAC6-0295-C771-9C67-A83BBFCADE15}"/>
              </a:ext>
            </a:extLst>
          </p:cNvPr>
          <p:cNvSpPr/>
          <p:nvPr/>
        </p:nvSpPr>
        <p:spPr>
          <a:xfrm>
            <a:off x="1404319" y="2333271"/>
            <a:ext cx="2253277" cy="664098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1000" dirty="0">
                <a:solidFill>
                  <a:schemeClr val="tx1"/>
                </a:solidFill>
              </a:rPr>
              <a:t>UFFICIO PROGRAMMAZIONE E CONTROLLO ECONOMICO FINANZIARIO</a:t>
            </a:r>
          </a:p>
        </p:txBody>
      </p:sp>
      <p:sp>
        <p:nvSpPr>
          <p:cNvPr id="14" name="Rettangolo con angoli arrotondati 13">
            <a:extLst>
              <a:ext uri="{FF2B5EF4-FFF2-40B4-BE49-F238E27FC236}">
                <a16:creationId xmlns:a16="http://schemas.microsoft.com/office/drawing/2014/main" id="{BED3DCF4-4C21-D1DA-441C-476639ABFD0C}"/>
              </a:ext>
            </a:extLst>
          </p:cNvPr>
          <p:cNvSpPr/>
          <p:nvPr/>
        </p:nvSpPr>
        <p:spPr>
          <a:xfrm>
            <a:off x="1424563" y="5082706"/>
            <a:ext cx="2253271" cy="557716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1000" dirty="0">
                <a:solidFill>
                  <a:schemeClr val="tx1"/>
                </a:solidFill>
              </a:rPr>
              <a:t>SOC. PARTECIPATE E ENTI CONTROLLATI. GESTIONE AMM.VA</a:t>
            </a:r>
          </a:p>
        </p:txBody>
      </p:sp>
      <p:sp>
        <p:nvSpPr>
          <p:cNvPr id="15" name="Rettangolo con angoli arrotondati 14">
            <a:extLst>
              <a:ext uri="{FF2B5EF4-FFF2-40B4-BE49-F238E27FC236}">
                <a16:creationId xmlns:a16="http://schemas.microsoft.com/office/drawing/2014/main" id="{CD9F02A0-91E8-3146-25F6-EAFA757C58C6}"/>
              </a:ext>
            </a:extLst>
          </p:cNvPr>
          <p:cNvSpPr/>
          <p:nvPr/>
        </p:nvSpPr>
        <p:spPr>
          <a:xfrm>
            <a:off x="7663031" y="2511475"/>
            <a:ext cx="2454784" cy="792826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1000" dirty="0">
                <a:solidFill>
                  <a:schemeClr val="tx1"/>
                </a:solidFill>
              </a:rPr>
              <a:t>SERVIZIO CED - SERVIZI PER LA TRANSIZIONE DIGITALE. PROGRAMMI GESTIONALI</a:t>
            </a:r>
          </a:p>
          <a:p>
            <a:pPr algn="ctr"/>
            <a:endParaRPr lang="it-IT" sz="1000" dirty="0">
              <a:solidFill>
                <a:schemeClr val="tx1"/>
              </a:solidFill>
            </a:endParaRPr>
          </a:p>
        </p:txBody>
      </p:sp>
      <p:cxnSp>
        <p:nvCxnSpPr>
          <p:cNvPr id="21" name="Connettore diritto 20">
            <a:extLst>
              <a:ext uri="{FF2B5EF4-FFF2-40B4-BE49-F238E27FC236}">
                <a16:creationId xmlns:a16="http://schemas.microsoft.com/office/drawing/2014/main" id="{C72E5E95-2584-0177-47FC-39591FB4ECED}"/>
              </a:ext>
            </a:extLst>
          </p:cNvPr>
          <p:cNvCxnSpPr>
            <a:cxnSpLocks/>
          </p:cNvCxnSpPr>
          <p:nvPr/>
        </p:nvCxnSpPr>
        <p:spPr>
          <a:xfrm>
            <a:off x="1074964" y="2280942"/>
            <a:ext cx="0" cy="396648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ttore diritto 23">
            <a:extLst>
              <a:ext uri="{FF2B5EF4-FFF2-40B4-BE49-F238E27FC236}">
                <a16:creationId xmlns:a16="http://schemas.microsoft.com/office/drawing/2014/main" id="{4A869527-57FD-82F2-A61A-A948B8988CE2}"/>
              </a:ext>
            </a:extLst>
          </p:cNvPr>
          <p:cNvCxnSpPr/>
          <p:nvPr/>
        </p:nvCxnSpPr>
        <p:spPr>
          <a:xfrm>
            <a:off x="1089479" y="2867504"/>
            <a:ext cx="30429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ttore diritto 25">
            <a:extLst>
              <a:ext uri="{FF2B5EF4-FFF2-40B4-BE49-F238E27FC236}">
                <a16:creationId xmlns:a16="http://schemas.microsoft.com/office/drawing/2014/main" id="{7E5A606D-0110-ADCE-2C4F-A4B6EC231D51}"/>
              </a:ext>
            </a:extLst>
          </p:cNvPr>
          <p:cNvCxnSpPr>
            <a:cxnSpLocks/>
            <a:endCxn id="9" idx="1"/>
          </p:cNvCxnSpPr>
          <p:nvPr/>
        </p:nvCxnSpPr>
        <p:spPr>
          <a:xfrm>
            <a:off x="1083923" y="3515563"/>
            <a:ext cx="32776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ttore diritto 27">
            <a:extLst>
              <a:ext uri="{FF2B5EF4-FFF2-40B4-BE49-F238E27FC236}">
                <a16:creationId xmlns:a16="http://schemas.microsoft.com/office/drawing/2014/main" id="{3A6A0D33-5AEE-52BA-DEC0-AA9F932012CC}"/>
              </a:ext>
            </a:extLst>
          </p:cNvPr>
          <p:cNvCxnSpPr>
            <a:cxnSpLocks/>
          </p:cNvCxnSpPr>
          <p:nvPr/>
        </p:nvCxnSpPr>
        <p:spPr>
          <a:xfrm>
            <a:off x="1054131" y="4660978"/>
            <a:ext cx="374987" cy="52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ttore diritto 30">
            <a:extLst>
              <a:ext uri="{FF2B5EF4-FFF2-40B4-BE49-F238E27FC236}">
                <a16:creationId xmlns:a16="http://schemas.microsoft.com/office/drawing/2014/main" id="{2DA7F680-8F40-E9EB-4CEE-81D673AF1A8F}"/>
              </a:ext>
            </a:extLst>
          </p:cNvPr>
          <p:cNvCxnSpPr>
            <a:cxnSpLocks/>
          </p:cNvCxnSpPr>
          <p:nvPr/>
        </p:nvCxnSpPr>
        <p:spPr>
          <a:xfrm>
            <a:off x="1083923" y="5556449"/>
            <a:ext cx="35263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ttangolo con angoli arrotondati 33">
            <a:extLst>
              <a:ext uri="{FF2B5EF4-FFF2-40B4-BE49-F238E27FC236}">
                <a16:creationId xmlns:a16="http://schemas.microsoft.com/office/drawing/2014/main" id="{4BC1D58D-29B0-4F72-C06D-71D3F7F19203}"/>
              </a:ext>
            </a:extLst>
          </p:cNvPr>
          <p:cNvSpPr/>
          <p:nvPr/>
        </p:nvSpPr>
        <p:spPr>
          <a:xfrm>
            <a:off x="4824162" y="1428561"/>
            <a:ext cx="1467293" cy="861237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1000" dirty="0">
                <a:solidFill>
                  <a:schemeClr val="tx1"/>
                </a:solidFill>
              </a:rPr>
              <a:t>E.Q. UNITA’ SPECIALE AUTONOMA U.S.A. FARMACIA COMUNALE</a:t>
            </a:r>
          </a:p>
        </p:txBody>
      </p:sp>
      <p:cxnSp>
        <p:nvCxnSpPr>
          <p:cNvPr id="51" name="Connettore diritto 50">
            <a:extLst>
              <a:ext uri="{FF2B5EF4-FFF2-40B4-BE49-F238E27FC236}">
                <a16:creationId xmlns:a16="http://schemas.microsoft.com/office/drawing/2014/main" id="{951889B7-B141-C133-C24D-DB5CF29BF516}"/>
              </a:ext>
            </a:extLst>
          </p:cNvPr>
          <p:cNvCxnSpPr>
            <a:cxnSpLocks/>
          </p:cNvCxnSpPr>
          <p:nvPr/>
        </p:nvCxnSpPr>
        <p:spPr>
          <a:xfrm flipV="1">
            <a:off x="1542902" y="1203990"/>
            <a:ext cx="4016650" cy="434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onnettore diritto 52">
            <a:extLst>
              <a:ext uri="{FF2B5EF4-FFF2-40B4-BE49-F238E27FC236}">
                <a16:creationId xmlns:a16="http://schemas.microsoft.com/office/drawing/2014/main" id="{81FD6B29-7419-7998-6D84-BDEC72EE4630}"/>
              </a:ext>
            </a:extLst>
          </p:cNvPr>
          <p:cNvCxnSpPr>
            <a:cxnSpLocks/>
            <a:endCxn id="3" idx="0"/>
          </p:cNvCxnSpPr>
          <p:nvPr/>
        </p:nvCxnSpPr>
        <p:spPr>
          <a:xfrm flipH="1">
            <a:off x="1521968" y="1229984"/>
            <a:ext cx="1742" cy="17898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Connettore diritto 55">
            <a:extLst>
              <a:ext uri="{FF2B5EF4-FFF2-40B4-BE49-F238E27FC236}">
                <a16:creationId xmlns:a16="http://schemas.microsoft.com/office/drawing/2014/main" id="{6F7695F9-1773-EB1C-916B-26D9030C8C92}"/>
              </a:ext>
            </a:extLst>
          </p:cNvPr>
          <p:cNvCxnSpPr>
            <a:endCxn id="34" idx="0"/>
          </p:cNvCxnSpPr>
          <p:nvPr/>
        </p:nvCxnSpPr>
        <p:spPr>
          <a:xfrm>
            <a:off x="5557808" y="1249581"/>
            <a:ext cx="1" cy="1789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nettore diritto 57">
            <a:extLst>
              <a:ext uri="{FF2B5EF4-FFF2-40B4-BE49-F238E27FC236}">
                <a16:creationId xmlns:a16="http://schemas.microsoft.com/office/drawing/2014/main" id="{E953ED80-2103-E66F-6AF6-E0DC1CF40D30}"/>
              </a:ext>
            </a:extLst>
          </p:cNvPr>
          <p:cNvCxnSpPr>
            <a:cxnSpLocks/>
            <a:endCxn id="4" idx="1"/>
          </p:cNvCxnSpPr>
          <p:nvPr/>
        </p:nvCxnSpPr>
        <p:spPr>
          <a:xfrm>
            <a:off x="1054131" y="6234116"/>
            <a:ext cx="339641" cy="133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Connettore diritto 59">
            <a:extLst>
              <a:ext uri="{FF2B5EF4-FFF2-40B4-BE49-F238E27FC236}">
                <a16:creationId xmlns:a16="http://schemas.microsoft.com/office/drawing/2014/main" id="{06295834-EBFF-471E-013D-8FF83FEE3F5A}"/>
              </a:ext>
            </a:extLst>
          </p:cNvPr>
          <p:cNvCxnSpPr>
            <a:cxnSpLocks/>
          </p:cNvCxnSpPr>
          <p:nvPr/>
        </p:nvCxnSpPr>
        <p:spPr>
          <a:xfrm>
            <a:off x="6497143" y="665519"/>
            <a:ext cx="233177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Connettore diritto 61">
            <a:extLst>
              <a:ext uri="{FF2B5EF4-FFF2-40B4-BE49-F238E27FC236}">
                <a16:creationId xmlns:a16="http://schemas.microsoft.com/office/drawing/2014/main" id="{949F7692-2F8E-EE3F-77B6-B3D291A5ED4C}"/>
              </a:ext>
            </a:extLst>
          </p:cNvPr>
          <p:cNvCxnSpPr>
            <a:cxnSpLocks/>
          </p:cNvCxnSpPr>
          <p:nvPr/>
        </p:nvCxnSpPr>
        <p:spPr>
          <a:xfrm>
            <a:off x="8841000" y="2222707"/>
            <a:ext cx="10323" cy="28876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ttore diritto 24">
            <a:extLst>
              <a:ext uri="{FF2B5EF4-FFF2-40B4-BE49-F238E27FC236}">
                <a16:creationId xmlns:a16="http://schemas.microsoft.com/office/drawing/2014/main" id="{8AFD5876-AFD1-3794-BECE-37C8F377AF7F}"/>
              </a:ext>
            </a:extLst>
          </p:cNvPr>
          <p:cNvCxnSpPr/>
          <p:nvPr/>
        </p:nvCxnSpPr>
        <p:spPr>
          <a:xfrm>
            <a:off x="7874493" y="2910418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diritto 16">
            <a:extLst>
              <a:ext uri="{FF2B5EF4-FFF2-40B4-BE49-F238E27FC236}">
                <a16:creationId xmlns:a16="http://schemas.microsoft.com/office/drawing/2014/main" id="{1F6C736C-EE23-6F43-57F7-1418FE84F6A8}"/>
              </a:ext>
            </a:extLst>
          </p:cNvPr>
          <p:cNvCxnSpPr>
            <a:cxnSpLocks/>
          </p:cNvCxnSpPr>
          <p:nvPr/>
        </p:nvCxnSpPr>
        <p:spPr>
          <a:xfrm>
            <a:off x="5559552" y="973889"/>
            <a:ext cx="0" cy="28477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Connettore diritto 48">
            <a:extLst>
              <a:ext uri="{FF2B5EF4-FFF2-40B4-BE49-F238E27FC236}">
                <a16:creationId xmlns:a16="http://schemas.microsoft.com/office/drawing/2014/main" id="{3326B401-66D3-B2B2-FBE2-0E63E917815B}"/>
              </a:ext>
            </a:extLst>
          </p:cNvPr>
          <p:cNvCxnSpPr>
            <a:cxnSpLocks/>
            <a:endCxn id="5" idx="0"/>
          </p:cNvCxnSpPr>
          <p:nvPr/>
        </p:nvCxnSpPr>
        <p:spPr>
          <a:xfrm>
            <a:off x="8828919" y="665519"/>
            <a:ext cx="0" cy="85192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19194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con angoli arrotondati 2">
            <a:extLst>
              <a:ext uri="{FF2B5EF4-FFF2-40B4-BE49-F238E27FC236}">
                <a16:creationId xmlns:a16="http://schemas.microsoft.com/office/drawing/2014/main" id="{F3C2FB56-7313-E8B1-2CBF-FD5811BEFB6A}"/>
              </a:ext>
            </a:extLst>
          </p:cNvPr>
          <p:cNvSpPr/>
          <p:nvPr/>
        </p:nvSpPr>
        <p:spPr>
          <a:xfrm>
            <a:off x="4725874" y="632207"/>
            <a:ext cx="1467293" cy="634093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1000" dirty="0">
                <a:solidFill>
                  <a:schemeClr val="tx1"/>
                </a:solidFill>
              </a:rPr>
              <a:t>AREA TECNICA</a:t>
            </a:r>
          </a:p>
        </p:txBody>
      </p:sp>
      <p:sp>
        <p:nvSpPr>
          <p:cNvPr id="4" name="Rettangolo con angoli arrotondati 3">
            <a:extLst>
              <a:ext uri="{FF2B5EF4-FFF2-40B4-BE49-F238E27FC236}">
                <a16:creationId xmlns:a16="http://schemas.microsoft.com/office/drawing/2014/main" id="{18DC92EC-93A6-467F-5A3D-C1D9C7752978}"/>
              </a:ext>
            </a:extLst>
          </p:cNvPr>
          <p:cNvSpPr/>
          <p:nvPr/>
        </p:nvSpPr>
        <p:spPr>
          <a:xfrm>
            <a:off x="1266910" y="1566327"/>
            <a:ext cx="1684861" cy="60775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1000" dirty="0">
                <a:solidFill>
                  <a:schemeClr val="tx1"/>
                </a:solidFill>
              </a:rPr>
              <a:t>E.Q. GESTIONE TECNICA PATRIMONIO COMUNALE</a:t>
            </a:r>
          </a:p>
        </p:txBody>
      </p:sp>
      <p:sp>
        <p:nvSpPr>
          <p:cNvPr id="5" name="Rettangolo con angoli arrotondati 4">
            <a:extLst>
              <a:ext uri="{FF2B5EF4-FFF2-40B4-BE49-F238E27FC236}">
                <a16:creationId xmlns:a16="http://schemas.microsoft.com/office/drawing/2014/main" id="{CAAFDC4F-4ECD-0523-9638-E72B0557DB38}"/>
              </a:ext>
            </a:extLst>
          </p:cNvPr>
          <p:cNvSpPr/>
          <p:nvPr/>
        </p:nvSpPr>
        <p:spPr>
          <a:xfrm>
            <a:off x="4725874" y="1624364"/>
            <a:ext cx="1684860" cy="59809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1000" dirty="0">
                <a:solidFill>
                  <a:schemeClr val="tx1"/>
                </a:solidFill>
              </a:rPr>
              <a:t>E.Q. SERVIZIO OPERE PUBBLICHE</a:t>
            </a:r>
          </a:p>
        </p:txBody>
      </p:sp>
      <p:sp>
        <p:nvSpPr>
          <p:cNvPr id="6" name="Rettangolo con angoli arrotondati 5">
            <a:extLst>
              <a:ext uri="{FF2B5EF4-FFF2-40B4-BE49-F238E27FC236}">
                <a16:creationId xmlns:a16="http://schemas.microsoft.com/office/drawing/2014/main" id="{968BB302-7C20-B37E-A5D3-B08C71C73A14}"/>
              </a:ext>
            </a:extLst>
          </p:cNvPr>
          <p:cNvSpPr/>
          <p:nvPr/>
        </p:nvSpPr>
        <p:spPr>
          <a:xfrm>
            <a:off x="8309386" y="1602465"/>
            <a:ext cx="1850977" cy="61442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1000" dirty="0">
                <a:solidFill>
                  <a:schemeClr val="tx1"/>
                </a:solidFill>
              </a:rPr>
              <a:t>E.Q. SERVIZIO GOVERNO DEL TERRITORIO E SVILUPPO ECONOMICO</a:t>
            </a:r>
          </a:p>
        </p:txBody>
      </p:sp>
      <p:sp>
        <p:nvSpPr>
          <p:cNvPr id="8" name="Rettangolo con angoli arrotondati 7">
            <a:extLst>
              <a:ext uri="{FF2B5EF4-FFF2-40B4-BE49-F238E27FC236}">
                <a16:creationId xmlns:a16="http://schemas.microsoft.com/office/drawing/2014/main" id="{E1771DCB-4D47-5CE4-B91E-F95E7157EA14}"/>
              </a:ext>
            </a:extLst>
          </p:cNvPr>
          <p:cNvSpPr/>
          <p:nvPr/>
        </p:nvSpPr>
        <p:spPr>
          <a:xfrm>
            <a:off x="9311346" y="3572492"/>
            <a:ext cx="1736123" cy="65236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1000" dirty="0">
                <a:solidFill>
                  <a:schemeClr val="tx1"/>
                </a:solidFill>
              </a:rPr>
              <a:t>UFFICIO  EDILIZIA PRIVATA</a:t>
            </a:r>
          </a:p>
        </p:txBody>
      </p:sp>
      <p:sp>
        <p:nvSpPr>
          <p:cNvPr id="9" name="Rettangolo con angoli arrotondati 8">
            <a:extLst>
              <a:ext uri="{FF2B5EF4-FFF2-40B4-BE49-F238E27FC236}">
                <a16:creationId xmlns:a16="http://schemas.microsoft.com/office/drawing/2014/main" id="{292A21E2-C9B3-980A-2FE6-F3AE2169007E}"/>
              </a:ext>
            </a:extLst>
          </p:cNvPr>
          <p:cNvSpPr/>
          <p:nvPr/>
        </p:nvSpPr>
        <p:spPr>
          <a:xfrm>
            <a:off x="9272234" y="2647508"/>
            <a:ext cx="1775235" cy="65236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1000" dirty="0">
                <a:solidFill>
                  <a:schemeClr val="tx1"/>
                </a:solidFill>
              </a:rPr>
              <a:t>UFFICIO URBANISTICA  E GOVERNO DEL TERRITORIO</a:t>
            </a:r>
          </a:p>
        </p:txBody>
      </p:sp>
      <p:sp>
        <p:nvSpPr>
          <p:cNvPr id="10" name="Rettangolo con angoli arrotondati 9">
            <a:extLst>
              <a:ext uri="{FF2B5EF4-FFF2-40B4-BE49-F238E27FC236}">
                <a16:creationId xmlns:a16="http://schemas.microsoft.com/office/drawing/2014/main" id="{1CB04D38-76A8-9597-7F12-10A61446B53F}"/>
              </a:ext>
            </a:extLst>
          </p:cNvPr>
          <p:cNvSpPr/>
          <p:nvPr/>
        </p:nvSpPr>
        <p:spPr>
          <a:xfrm>
            <a:off x="2024460" y="5130404"/>
            <a:ext cx="1568040" cy="44631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1000" dirty="0">
                <a:solidFill>
                  <a:schemeClr val="tx1"/>
                </a:solidFill>
              </a:rPr>
              <a:t>MONITORAGGIO ATTIVITA’ ESTRATTIVE</a:t>
            </a:r>
          </a:p>
        </p:txBody>
      </p:sp>
      <p:sp>
        <p:nvSpPr>
          <p:cNvPr id="11" name="Rettangolo con angoli arrotondati 10">
            <a:extLst>
              <a:ext uri="{FF2B5EF4-FFF2-40B4-BE49-F238E27FC236}">
                <a16:creationId xmlns:a16="http://schemas.microsoft.com/office/drawing/2014/main" id="{75CC617D-CB05-A736-02B5-0FE7EC03C9EE}"/>
              </a:ext>
            </a:extLst>
          </p:cNvPr>
          <p:cNvSpPr/>
          <p:nvPr/>
        </p:nvSpPr>
        <p:spPr>
          <a:xfrm>
            <a:off x="1995159" y="4448700"/>
            <a:ext cx="1606562" cy="54610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1000" dirty="0">
                <a:solidFill>
                  <a:schemeClr val="tx1"/>
                </a:solidFill>
              </a:rPr>
              <a:t>PROTEZIONE CIVILE</a:t>
            </a:r>
          </a:p>
        </p:txBody>
      </p:sp>
      <p:sp>
        <p:nvSpPr>
          <p:cNvPr id="12" name="Rettangolo con angoli arrotondati 11">
            <a:extLst>
              <a:ext uri="{FF2B5EF4-FFF2-40B4-BE49-F238E27FC236}">
                <a16:creationId xmlns:a16="http://schemas.microsoft.com/office/drawing/2014/main" id="{C5472485-D7C4-38A2-4864-3CDBABD15A91}"/>
              </a:ext>
            </a:extLst>
          </p:cNvPr>
          <p:cNvSpPr/>
          <p:nvPr/>
        </p:nvSpPr>
        <p:spPr>
          <a:xfrm>
            <a:off x="1984681" y="3736268"/>
            <a:ext cx="1607820" cy="58060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1000" dirty="0">
                <a:solidFill>
                  <a:schemeClr val="tx1"/>
                </a:solidFill>
              </a:rPr>
              <a:t>SERVIZIO AMBIENTE</a:t>
            </a:r>
          </a:p>
        </p:txBody>
      </p:sp>
      <p:sp>
        <p:nvSpPr>
          <p:cNvPr id="13" name="Rettangolo con angoli arrotondati 12">
            <a:extLst>
              <a:ext uri="{FF2B5EF4-FFF2-40B4-BE49-F238E27FC236}">
                <a16:creationId xmlns:a16="http://schemas.microsoft.com/office/drawing/2014/main" id="{CFC03234-B973-00DB-2E5C-A5F04960262F}"/>
              </a:ext>
            </a:extLst>
          </p:cNvPr>
          <p:cNvSpPr/>
          <p:nvPr/>
        </p:nvSpPr>
        <p:spPr>
          <a:xfrm>
            <a:off x="1946160" y="2369023"/>
            <a:ext cx="1684862" cy="49333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1000" dirty="0">
                <a:solidFill>
                  <a:schemeClr val="tx1"/>
                </a:solidFill>
              </a:rPr>
              <a:t>MANUTENZIONE IMMOBILI COMUNALI</a:t>
            </a:r>
          </a:p>
        </p:txBody>
      </p:sp>
      <p:sp>
        <p:nvSpPr>
          <p:cNvPr id="14" name="Rettangolo con angoli arrotondati 13">
            <a:extLst>
              <a:ext uri="{FF2B5EF4-FFF2-40B4-BE49-F238E27FC236}">
                <a16:creationId xmlns:a16="http://schemas.microsoft.com/office/drawing/2014/main" id="{2F205DFC-2A58-65E1-AABE-4E6B524EC2E4}"/>
              </a:ext>
            </a:extLst>
          </p:cNvPr>
          <p:cNvSpPr/>
          <p:nvPr/>
        </p:nvSpPr>
        <p:spPr>
          <a:xfrm>
            <a:off x="5701978" y="2408506"/>
            <a:ext cx="1987508" cy="49007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1000" dirty="0">
                <a:solidFill>
                  <a:schemeClr val="tx1"/>
                </a:solidFill>
              </a:rPr>
              <a:t>UFFICIO PROGETTAZIONE OPERE PUBBLICHE,  GESTIONE CANTIERI PUBBLICI</a:t>
            </a:r>
          </a:p>
        </p:txBody>
      </p:sp>
      <p:sp>
        <p:nvSpPr>
          <p:cNvPr id="15" name="Rettangolo con angoli arrotondati 14">
            <a:extLst>
              <a:ext uri="{FF2B5EF4-FFF2-40B4-BE49-F238E27FC236}">
                <a16:creationId xmlns:a16="http://schemas.microsoft.com/office/drawing/2014/main" id="{D1D8BC4A-86C8-4830-2CF2-CAEAA20DF6E4}"/>
              </a:ext>
            </a:extLst>
          </p:cNvPr>
          <p:cNvSpPr/>
          <p:nvPr/>
        </p:nvSpPr>
        <p:spPr>
          <a:xfrm>
            <a:off x="9356346" y="4502812"/>
            <a:ext cx="1691123" cy="65236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1000" dirty="0">
                <a:solidFill>
                  <a:schemeClr val="tx1"/>
                </a:solidFill>
              </a:rPr>
              <a:t>SUAP UFFICIO COMMERCIO</a:t>
            </a:r>
          </a:p>
        </p:txBody>
      </p:sp>
      <p:cxnSp>
        <p:nvCxnSpPr>
          <p:cNvPr id="18" name="Connettore diritto 17">
            <a:extLst>
              <a:ext uri="{FF2B5EF4-FFF2-40B4-BE49-F238E27FC236}">
                <a16:creationId xmlns:a16="http://schemas.microsoft.com/office/drawing/2014/main" id="{A76ACE5A-0B3C-282A-022E-2222866B0B73}"/>
              </a:ext>
            </a:extLst>
          </p:cNvPr>
          <p:cNvCxnSpPr>
            <a:cxnSpLocks/>
          </p:cNvCxnSpPr>
          <p:nvPr/>
        </p:nvCxnSpPr>
        <p:spPr>
          <a:xfrm>
            <a:off x="1639258" y="2154526"/>
            <a:ext cx="0" cy="41181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ttore diritto 27">
            <a:extLst>
              <a:ext uri="{FF2B5EF4-FFF2-40B4-BE49-F238E27FC236}">
                <a16:creationId xmlns:a16="http://schemas.microsoft.com/office/drawing/2014/main" id="{7D8493AF-E5C9-43BA-53DA-1BD47920B7CB}"/>
              </a:ext>
            </a:extLst>
          </p:cNvPr>
          <p:cNvCxnSpPr>
            <a:cxnSpLocks/>
            <a:endCxn id="13" idx="1"/>
          </p:cNvCxnSpPr>
          <p:nvPr/>
        </p:nvCxnSpPr>
        <p:spPr>
          <a:xfrm>
            <a:off x="1655648" y="2615692"/>
            <a:ext cx="2905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ttore diritto 29">
            <a:extLst>
              <a:ext uri="{FF2B5EF4-FFF2-40B4-BE49-F238E27FC236}">
                <a16:creationId xmlns:a16="http://schemas.microsoft.com/office/drawing/2014/main" id="{D128C973-498B-D0BB-B682-E01B7A0DFF9E}"/>
              </a:ext>
            </a:extLst>
          </p:cNvPr>
          <p:cNvCxnSpPr>
            <a:cxnSpLocks/>
          </p:cNvCxnSpPr>
          <p:nvPr/>
        </p:nvCxnSpPr>
        <p:spPr>
          <a:xfrm>
            <a:off x="5430218" y="2231894"/>
            <a:ext cx="6993" cy="38353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ttore diritto 31">
            <a:extLst>
              <a:ext uri="{FF2B5EF4-FFF2-40B4-BE49-F238E27FC236}">
                <a16:creationId xmlns:a16="http://schemas.microsoft.com/office/drawing/2014/main" id="{5A6BE57E-D47F-42B7-0DC4-5D5393C89028}"/>
              </a:ext>
            </a:extLst>
          </p:cNvPr>
          <p:cNvCxnSpPr>
            <a:cxnSpLocks/>
            <a:endCxn id="14" idx="1"/>
          </p:cNvCxnSpPr>
          <p:nvPr/>
        </p:nvCxnSpPr>
        <p:spPr>
          <a:xfrm>
            <a:off x="5437211" y="2653545"/>
            <a:ext cx="26476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nettore diritto 35">
            <a:extLst>
              <a:ext uri="{FF2B5EF4-FFF2-40B4-BE49-F238E27FC236}">
                <a16:creationId xmlns:a16="http://schemas.microsoft.com/office/drawing/2014/main" id="{142D19EB-B3E5-F323-D9A0-E768B4CBE3EB}"/>
              </a:ext>
            </a:extLst>
          </p:cNvPr>
          <p:cNvCxnSpPr>
            <a:cxnSpLocks/>
          </p:cNvCxnSpPr>
          <p:nvPr/>
        </p:nvCxnSpPr>
        <p:spPr>
          <a:xfrm flipH="1">
            <a:off x="8969071" y="2231894"/>
            <a:ext cx="23854" cy="40407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nettore diritto 38">
            <a:extLst>
              <a:ext uri="{FF2B5EF4-FFF2-40B4-BE49-F238E27FC236}">
                <a16:creationId xmlns:a16="http://schemas.microsoft.com/office/drawing/2014/main" id="{5FC908F3-1CDF-9C85-965B-9D923953D444}"/>
              </a:ext>
            </a:extLst>
          </p:cNvPr>
          <p:cNvCxnSpPr>
            <a:cxnSpLocks/>
            <a:stCxn id="83" idx="3"/>
          </p:cNvCxnSpPr>
          <p:nvPr/>
        </p:nvCxnSpPr>
        <p:spPr>
          <a:xfrm>
            <a:off x="6453273" y="6272682"/>
            <a:ext cx="2515798" cy="111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nettore diritto 40">
            <a:extLst>
              <a:ext uri="{FF2B5EF4-FFF2-40B4-BE49-F238E27FC236}">
                <a16:creationId xmlns:a16="http://schemas.microsoft.com/office/drawing/2014/main" id="{7D8390F2-5356-98CB-8385-FB7DA82A61CA}"/>
              </a:ext>
            </a:extLst>
          </p:cNvPr>
          <p:cNvCxnSpPr>
            <a:cxnSpLocks/>
            <a:endCxn id="15" idx="1"/>
          </p:cNvCxnSpPr>
          <p:nvPr/>
        </p:nvCxnSpPr>
        <p:spPr>
          <a:xfrm flipV="1">
            <a:off x="9012371" y="4828995"/>
            <a:ext cx="343975" cy="39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nettore diritto 42">
            <a:extLst>
              <a:ext uri="{FF2B5EF4-FFF2-40B4-BE49-F238E27FC236}">
                <a16:creationId xmlns:a16="http://schemas.microsoft.com/office/drawing/2014/main" id="{248E4FCA-DFFF-1C65-3D62-173915EA93C8}"/>
              </a:ext>
            </a:extLst>
          </p:cNvPr>
          <p:cNvCxnSpPr>
            <a:cxnSpLocks/>
          </p:cNvCxnSpPr>
          <p:nvPr/>
        </p:nvCxnSpPr>
        <p:spPr>
          <a:xfrm>
            <a:off x="8988236" y="3898674"/>
            <a:ext cx="27981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onnettore diritto 51">
            <a:extLst>
              <a:ext uri="{FF2B5EF4-FFF2-40B4-BE49-F238E27FC236}">
                <a16:creationId xmlns:a16="http://schemas.microsoft.com/office/drawing/2014/main" id="{24045437-15DD-A2D8-3330-8F4B921E1B38}"/>
              </a:ext>
            </a:extLst>
          </p:cNvPr>
          <p:cNvCxnSpPr>
            <a:cxnSpLocks/>
            <a:endCxn id="9" idx="1"/>
          </p:cNvCxnSpPr>
          <p:nvPr/>
        </p:nvCxnSpPr>
        <p:spPr>
          <a:xfrm flipV="1">
            <a:off x="8960448" y="2973690"/>
            <a:ext cx="311786" cy="122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onnettore diritto 53">
            <a:extLst>
              <a:ext uri="{FF2B5EF4-FFF2-40B4-BE49-F238E27FC236}">
                <a16:creationId xmlns:a16="http://schemas.microsoft.com/office/drawing/2014/main" id="{D4806CA9-1F7E-698A-58BC-849CBCC3307A}"/>
              </a:ext>
            </a:extLst>
          </p:cNvPr>
          <p:cNvCxnSpPr>
            <a:cxnSpLocks/>
          </p:cNvCxnSpPr>
          <p:nvPr/>
        </p:nvCxnSpPr>
        <p:spPr>
          <a:xfrm flipV="1">
            <a:off x="1563018" y="1371381"/>
            <a:ext cx="8076282" cy="2552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Connettore diritto 61">
            <a:extLst>
              <a:ext uri="{FF2B5EF4-FFF2-40B4-BE49-F238E27FC236}">
                <a16:creationId xmlns:a16="http://schemas.microsoft.com/office/drawing/2014/main" id="{5B53E59C-3F66-1DD1-DA49-F1A19DCE202A}"/>
              </a:ext>
            </a:extLst>
          </p:cNvPr>
          <p:cNvCxnSpPr/>
          <p:nvPr/>
        </p:nvCxnSpPr>
        <p:spPr>
          <a:xfrm>
            <a:off x="1583038" y="1371381"/>
            <a:ext cx="0" cy="23572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Connettore diritto 65">
            <a:extLst>
              <a:ext uri="{FF2B5EF4-FFF2-40B4-BE49-F238E27FC236}">
                <a16:creationId xmlns:a16="http://schemas.microsoft.com/office/drawing/2014/main" id="{E44A1C08-E648-1271-0771-36BDF68D3619}"/>
              </a:ext>
            </a:extLst>
          </p:cNvPr>
          <p:cNvCxnSpPr>
            <a:cxnSpLocks/>
          </p:cNvCxnSpPr>
          <p:nvPr/>
        </p:nvCxnSpPr>
        <p:spPr>
          <a:xfrm>
            <a:off x="5463708" y="1240724"/>
            <a:ext cx="0" cy="3876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Connettore diritto 67">
            <a:extLst>
              <a:ext uri="{FF2B5EF4-FFF2-40B4-BE49-F238E27FC236}">
                <a16:creationId xmlns:a16="http://schemas.microsoft.com/office/drawing/2014/main" id="{7C348FA9-41E8-7ABD-9C56-24AF77D0BCD9}"/>
              </a:ext>
            </a:extLst>
          </p:cNvPr>
          <p:cNvCxnSpPr>
            <a:cxnSpLocks/>
          </p:cNvCxnSpPr>
          <p:nvPr/>
        </p:nvCxnSpPr>
        <p:spPr>
          <a:xfrm>
            <a:off x="9639300" y="1371381"/>
            <a:ext cx="0" cy="25298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Connettore diritto 70">
            <a:extLst>
              <a:ext uri="{FF2B5EF4-FFF2-40B4-BE49-F238E27FC236}">
                <a16:creationId xmlns:a16="http://schemas.microsoft.com/office/drawing/2014/main" id="{346435B5-7376-EA42-D929-C9940A81B3DC}"/>
              </a:ext>
            </a:extLst>
          </p:cNvPr>
          <p:cNvCxnSpPr>
            <a:cxnSpLocks/>
            <a:stCxn id="3" idx="2"/>
            <a:endCxn id="3" idx="2"/>
          </p:cNvCxnSpPr>
          <p:nvPr/>
        </p:nvCxnSpPr>
        <p:spPr>
          <a:xfrm>
            <a:off x="5459521" y="1266300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ttangolo con angoli arrotondati 24">
            <a:extLst>
              <a:ext uri="{FF2B5EF4-FFF2-40B4-BE49-F238E27FC236}">
                <a16:creationId xmlns:a16="http://schemas.microsoft.com/office/drawing/2014/main" id="{5E1B5C96-D8E0-8ACE-C0DB-E079EAF3FCF5}"/>
              </a:ext>
            </a:extLst>
          </p:cNvPr>
          <p:cNvSpPr/>
          <p:nvPr/>
        </p:nvSpPr>
        <p:spPr>
          <a:xfrm>
            <a:off x="1946160" y="3002675"/>
            <a:ext cx="1684862" cy="59693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1000" dirty="0">
                <a:solidFill>
                  <a:schemeClr val="tx1"/>
                </a:solidFill>
              </a:rPr>
              <a:t>MANUTENZIONE VERDE PUBBLICO, STRADE  E PUBBLICA ILLUMINAZIONE</a:t>
            </a:r>
          </a:p>
        </p:txBody>
      </p:sp>
      <p:sp>
        <p:nvSpPr>
          <p:cNvPr id="37" name="Rettangolo con angoli arrotondati 36">
            <a:extLst>
              <a:ext uri="{FF2B5EF4-FFF2-40B4-BE49-F238E27FC236}">
                <a16:creationId xmlns:a16="http://schemas.microsoft.com/office/drawing/2014/main" id="{23924FAA-5FA9-52A6-89A6-27BE2CA39EAF}"/>
              </a:ext>
            </a:extLst>
          </p:cNvPr>
          <p:cNvSpPr/>
          <p:nvPr/>
        </p:nvSpPr>
        <p:spPr>
          <a:xfrm>
            <a:off x="2014420" y="5723090"/>
            <a:ext cx="1568040" cy="44631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1000" dirty="0">
                <a:solidFill>
                  <a:schemeClr val="tx1"/>
                </a:solidFill>
              </a:rPr>
              <a:t>EFFICIENTAMENTO ENERGETICO DEL PATRIMONIO COMUNALE</a:t>
            </a:r>
          </a:p>
        </p:txBody>
      </p:sp>
      <p:cxnSp>
        <p:nvCxnSpPr>
          <p:cNvPr id="47" name="Connettore diritto 46">
            <a:extLst>
              <a:ext uri="{FF2B5EF4-FFF2-40B4-BE49-F238E27FC236}">
                <a16:creationId xmlns:a16="http://schemas.microsoft.com/office/drawing/2014/main" id="{A8B2FF35-F11A-5CF3-F07D-3F2D443971DC}"/>
              </a:ext>
            </a:extLst>
          </p:cNvPr>
          <p:cNvCxnSpPr>
            <a:cxnSpLocks/>
          </p:cNvCxnSpPr>
          <p:nvPr/>
        </p:nvCxnSpPr>
        <p:spPr>
          <a:xfrm>
            <a:off x="1659184" y="3289935"/>
            <a:ext cx="2905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nettore diritto 47">
            <a:extLst>
              <a:ext uri="{FF2B5EF4-FFF2-40B4-BE49-F238E27FC236}">
                <a16:creationId xmlns:a16="http://schemas.microsoft.com/office/drawing/2014/main" id="{C676B303-2997-11AD-9890-35539C830A24}"/>
              </a:ext>
            </a:extLst>
          </p:cNvPr>
          <p:cNvCxnSpPr>
            <a:cxnSpLocks/>
          </p:cNvCxnSpPr>
          <p:nvPr/>
        </p:nvCxnSpPr>
        <p:spPr>
          <a:xfrm>
            <a:off x="1655648" y="4026572"/>
            <a:ext cx="32903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nettore diritto 49">
            <a:extLst>
              <a:ext uri="{FF2B5EF4-FFF2-40B4-BE49-F238E27FC236}">
                <a16:creationId xmlns:a16="http://schemas.microsoft.com/office/drawing/2014/main" id="{8EB53EC4-482B-5156-2084-0120A22317DA}"/>
              </a:ext>
            </a:extLst>
          </p:cNvPr>
          <p:cNvCxnSpPr>
            <a:cxnSpLocks/>
          </p:cNvCxnSpPr>
          <p:nvPr/>
        </p:nvCxnSpPr>
        <p:spPr>
          <a:xfrm>
            <a:off x="1645176" y="4747365"/>
            <a:ext cx="32903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Connettore diritto 50">
            <a:extLst>
              <a:ext uri="{FF2B5EF4-FFF2-40B4-BE49-F238E27FC236}">
                <a16:creationId xmlns:a16="http://schemas.microsoft.com/office/drawing/2014/main" id="{A58AA50F-FDA6-93B9-6A26-AC3B6427B58C}"/>
              </a:ext>
            </a:extLst>
          </p:cNvPr>
          <p:cNvCxnSpPr>
            <a:cxnSpLocks/>
          </p:cNvCxnSpPr>
          <p:nvPr/>
        </p:nvCxnSpPr>
        <p:spPr>
          <a:xfrm>
            <a:off x="1666126" y="5353562"/>
            <a:ext cx="32903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onnettore diritto 52">
            <a:extLst>
              <a:ext uri="{FF2B5EF4-FFF2-40B4-BE49-F238E27FC236}">
                <a16:creationId xmlns:a16="http://schemas.microsoft.com/office/drawing/2014/main" id="{8616F4DE-F81A-9DF9-FA64-6FADCB29E208}"/>
              </a:ext>
            </a:extLst>
          </p:cNvPr>
          <p:cNvCxnSpPr>
            <a:cxnSpLocks/>
          </p:cNvCxnSpPr>
          <p:nvPr/>
        </p:nvCxnSpPr>
        <p:spPr>
          <a:xfrm>
            <a:off x="1655647" y="5946248"/>
            <a:ext cx="32903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Rettangolo con angoli arrotondati 58">
            <a:extLst>
              <a:ext uri="{FF2B5EF4-FFF2-40B4-BE49-F238E27FC236}">
                <a16:creationId xmlns:a16="http://schemas.microsoft.com/office/drawing/2014/main" id="{AAADA810-4742-E263-CDDD-303B2396AD55}"/>
              </a:ext>
            </a:extLst>
          </p:cNvPr>
          <p:cNvSpPr/>
          <p:nvPr/>
        </p:nvSpPr>
        <p:spPr>
          <a:xfrm>
            <a:off x="5716520" y="3109536"/>
            <a:ext cx="1987508" cy="49007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1000" dirty="0">
                <a:solidFill>
                  <a:schemeClr val="tx1"/>
                </a:solidFill>
              </a:rPr>
              <a:t>UFFICIO SISTEMI OPERATIVIE TOPONOMASTICA</a:t>
            </a:r>
          </a:p>
        </p:txBody>
      </p:sp>
      <p:sp>
        <p:nvSpPr>
          <p:cNvPr id="60" name="Rettangolo con angoli arrotondati 59">
            <a:extLst>
              <a:ext uri="{FF2B5EF4-FFF2-40B4-BE49-F238E27FC236}">
                <a16:creationId xmlns:a16="http://schemas.microsoft.com/office/drawing/2014/main" id="{9B8E8237-6819-139B-83A1-D3DC203D00A9}"/>
              </a:ext>
            </a:extLst>
          </p:cNvPr>
          <p:cNvSpPr/>
          <p:nvPr/>
        </p:nvSpPr>
        <p:spPr>
          <a:xfrm>
            <a:off x="5716520" y="3810566"/>
            <a:ext cx="1987508" cy="50631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1000" dirty="0">
                <a:solidFill>
                  <a:schemeClr val="tx1"/>
                </a:solidFill>
              </a:rPr>
              <a:t>UFFICIO TUTELA DEL PAESAGGIO</a:t>
            </a:r>
          </a:p>
        </p:txBody>
      </p:sp>
      <p:cxnSp>
        <p:nvCxnSpPr>
          <p:cNvPr id="65" name="Connettore diritto 64">
            <a:extLst>
              <a:ext uri="{FF2B5EF4-FFF2-40B4-BE49-F238E27FC236}">
                <a16:creationId xmlns:a16="http://schemas.microsoft.com/office/drawing/2014/main" id="{3C19E9DE-6DA7-3F73-9A0A-DF4CCCB92173}"/>
              </a:ext>
            </a:extLst>
          </p:cNvPr>
          <p:cNvCxnSpPr>
            <a:cxnSpLocks/>
            <a:endCxn id="59" idx="1"/>
          </p:cNvCxnSpPr>
          <p:nvPr/>
        </p:nvCxnSpPr>
        <p:spPr>
          <a:xfrm flipV="1">
            <a:off x="5463708" y="3354575"/>
            <a:ext cx="252812" cy="81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Connettore diritto 66">
            <a:extLst>
              <a:ext uri="{FF2B5EF4-FFF2-40B4-BE49-F238E27FC236}">
                <a16:creationId xmlns:a16="http://schemas.microsoft.com/office/drawing/2014/main" id="{EBE5F65E-2491-1BAC-D5CB-D232045E6BFB}"/>
              </a:ext>
            </a:extLst>
          </p:cNvPr>
          <p:cNvCxnSpPr>
            <a:cxnSpLocks/>
            <a:endCxn id="60" idx="1"/>
          </p:cNvCxnSpPr>
          <p:nvPr/>
        </p:nvCxnSpPr>
        <p:spPr>
          <a:xfrm>
            <a:off x="5473505" y="4063722"/>
            <a:ext cx="24301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Rettangolo con angoli arrotondati 82">
            <a:extLst>
              <a:ext uri="{FF2B5EF4-FFF2-40B4-BE49-F238E27FC236}">
                <a16:creationId xmlns:a16="http://schemas.microsoft.com/office/drawing/2014/main" id="{F2531B64-CF23-BBC7-B9B1-4C4FA0C3FA77}"/>
              </a:ext>
            </a:extLst>
          </p:cNvPr>
          <p:cNvSpPr/>
          <p:nvPr/>
        </p:nvSpPr>
        <p:spPr>
          <a:xfrm>
            <a:off x="4465765" y="6027643"/>
            <a:ext cx="1987508" cy="49007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1000" dirty="0">
                <a:solidFill>
                  <a:schemeClr val="tx1"/>
                </a:solidFill>
              </a:rPr>
              <a:t>UFFICIO AMMINISTRATIVO DI AREA</a:t>
            </a:r>
          </a:p>
        </p:txBody>
      </p:sp>
      <p:cxnSp>
        <p:nvCxnSpPr>
          <p:cNvPr id="88" name="Connettore diritto 87">
            <a:extLst>
              <a:ext uri="{FF2B5EF4-FFF2-40B4-BE49-F238E27FC236}">
                <a16:creationId xmlns:a16="http://schemas.microsoft.com/office/drawing/2014/main" id="{06E65FD2-18AD-80EA-2C3C-9CE1E93BE586}"/>
              </a:ext>
            </a:extLst>
          </p:cNvPr>
          <p:cNvCxnSpPr>
            <a:cxnSpLocks/>
            <a:endCxn id="83" idx="1"/>
          </p:cNvCxnSpPr>
          <p:nvPr/>
        </p:nvCxnSpPr>
        <p:spPr>
          <a:xfrm>
            <a:off x="1636387" y="6272682"/>
            <a:ext cx="282937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279057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1550</TotalTime>
  <Words>409</Words>
  <Application>Microsoft Office PowerPoint</Application>
  <PresentationFormat>Widescreen</PresentationFormat>
  <Paragraphs>71</Paragraphs>
  <Slides>6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Tema di Office</vt:lpstr>
      <vt:lpstr>  COMUNE DI CORTONA    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User</dc:creator>
  <cp:lastModifiedBy>User</cp:lastModifiedBy>
  <cp:revision>26</cp:revision>
  <cp:lastPrinted>2024-08-27T15:48:41Z</cp:lastPrinted>
  <dcterms:created xsi:type="dcterms:W3CDTF">2024-08-04T16:51:35Z</dcterms:created>
  <dcterms:modified xsi:type="dcterms:W3CDTF">2024-11-20T09:52:56Z</dcterms:modified>
</cp:coreProperties>
</file>